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Lst>
  <p:notesMasterIdLst>
    <p:notesMasterId r:id="rId23"/>
  </p:notesMasterIdLst>
  <p:handoutMasterIdLst>
    <p:handoutMasterId r:id="rId24"/>
  </p:handoutMasterIdLst>
  <p:sldIdLst>
    <p:sldId id="257" r:id="rId7"/>
    <p:sldId id="256" r:id="rId8"/>
    <p:sldId id="532" r:id="rId9"/>
    <p:sldId id="510" r:id="rId10"/>
    <p:sldId id="554" r:id="rId11"/>
    <p:sldId id="559" r:id="rId12"/>
    <p:sldId id="555" r:id="rId13"/>
    <p:sldId id="556" r:id="rId14"/>
    <p:sldId id="564" r:id="rId15"/>
    <p:sldId id="560" r:id="rId16"/>
    <p:sldId id="563" r:id="rId17"/>
    <p:sldId id="561" r:id="rId18"/>
    <p:sldId id="565" r:id="rId19"/>
    <p:sldId id="553" r:id="rId20"/>
    <p:sldId id="551" r:id="rId21"/>
    <p:sldId id="562"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459"/>
    <a:srgbClr val="B2E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F1A95-F2B2-07B7-5D21-753652F42B1F}" v="2" dt="2025-03-18T11:13:05.451"/>
    <p1510:client id="{ABD874C2-0D6F-485B-A8BF-8D7739277334}" v="7" dt="2025-03-17T10:33:51.964"/>
    <p1510:client id="{D7C38CE4-EA38-11CD-F4C5-E4AA0EDE1D30}" v="744" dt="2025-03-17T17:42:28.633"/>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26D39A-C31F-AA76-451C-864D5D0FFEC5}"/>
              </a:ext>
            </a:extLst>
          </p:cNvPr>
          <p:cNvSpPr>
            <a:spLocks noGrp="1"/>
          </p:cNvSpPr>
          <p:nvPr>
            <p:ph type="hdr" sz="quarter"/>
          </p:nvPr>
        </p:nvSpPr>
        <p:spPr>
          <a:xfrm>
            <a:off x="1" y="0"/>
            <a:ext cx="3043082" cy="466394"/>
          </a:xfrm>
          <a:prstGeom prst="rect">
            <a:avLst/>
          </a:prstGeom>
        </p:spPr>
        <p:txBody>
          <a:bodyPr vert="horz" lIns="86127" tIns="43064" rIns="86127" bIns="43064" rtlCol="0"/>
          <a:lstStyle>
            <a:lvl1pPr algn="l">
              <a:defRPr sz="1100"/>
            </a:lvl1pPr>
          </a:lstStyle>
          <a:p>
            <a:endParaRPr lang="en-GB"/>
          </a:p>
        </p:txBody>
      </p:sp>
      <p:sp>
        <p:nvSpPr>
          <p:cNvPr id="3" name="Date Placeholder 2">
            <a:extLst>
              <a:ext uri="{FF2B5EF4-FFF2-40B4-BE49-F238E27FC236}">
                <a16:creationId xmlns:a16="http://schemas.microsoft.com/office/drawing/2014/main" id="{3FEDD613-D122-5972-F340-740B9DB7A321}"/>
              </a:ext>
            </a:extLst>
          </p:cNvPr>
          <p:cNvSpPr>
            <a:spLocks noGrp="1"/>
          </p:cNvSpPr>
          <p:nvPr>
            <p:ph type="dt" sz="quarter" idx="1"/>
          </p:nvPr>
        </p:nvSpPr>
        <p:spPr>
          <a:xfrm>
            <a:off x="3978449" y="0"/>
            <a:ext cx="3043081" cy="466394"/>
          </a:xfrm>
          <a:prstGeom prst="rect">
            <a:avLst/>
          </a:prstGeom>
        </p:spPr>
        <p:txBody>
          <a:bodyPr vert="horz" lIns="86127" tIns="43064" rIns="86127" bIns="43064" rtlCol="0"/>
          <a:lstStyle>
            <a:lvl1pPr algn="r">
              <a:defRPr sz="1100"/>
            </a:lvl1pPr>
          </a:lstStyle>
          <a:p>
            <a:fld id="{7791C1A9-913E-4CEC-8E8A-C6696333DC4A}" type="datetimeFigureOut">
              <a:rPr lang="en-GB" smtClean="0"/>
              <a:t>19/03/2025</a:t>
            </a:fld>
            <a:endParaRPr lang="en-GB"/>
          </a:p>
        </p:txBody>
      </p:sp>
      <p:sp>
        <p:nvSpPr>
          <p:cNvPr id="4" name="Footer Placeholder 3">
            <a:extLst>
              <a:ext uri="{FF2B5EF4-FFF2-40B4-BE49-F238E27FC236}">
                <a16:creationId xmlns:a16="http://schemas.microsoft.com/office/drawing/2014/main" id="{C0274A10-5099-0DA6-3A63-257037471EAF}"/>
              </a:ext>
            </a:extLst>
          </p:cNvPr>
          <p:cNvSpPr>
            <a:spLocks noGrp="1"/>
          </p:cNvSpPr>
          <p:nvPr>
            <p:ph type="ftr" sz="quarter" idx="2"/>
          </p:nvPr>
        </p:nvSpPr>
        <p:spPr>
          <a:xfrm>
            <a:off x="1" y="8842706"/>
            <a:ext cx="3043082" cy="466394"/>
          </a:xfrm>
          <a:prstGeom prst="rect">
            <a:avLst/>
          </a:prstGeom>
        </p:spPr>
        <p:txBody>
          <a:bodyPr vert="horz" lIns="86127" tIns="43064" rIns="86127" bIns="43064" rtlCol="0" anchor="b"/>
          <a:lstStyle>
            <a:lvl1pPr algn="l">
              <a:defRPr sz="1100"/>
            </a:lvl1pPr>
          </a:lstStyle>
          <a:p>
            <a:endParaRPr lang="en-GB"/>
          </a:p>
        </p:txBody>
      </p:sp>
      <p:sp>
        <p:nvSpPr>
          <p:cNvPr id="5" name="Slide Number Placeholder 4">
            <a:extLst>
              <a:ext uri="{FF2B5EF4-FFF2-40B4-BE49-F238E27FC236}">
                <a16:creationId xmlns:a16="http://schemas.microsoft.com/office/drawing/2014/main" id="{1B0EFDDB-9906-0693-3896-311D28BE4CDC}"/>
              </a:ext>
            </a:extLst>
          </p:cNvPr>
          <p:cNvSpPr>
            <a:spLocks noGrp="1"/>
          </p:cNvSpPr>
          <p:nvPr>
            <p:ph type="sldNum" sz="quarter" idx="3"/>
          </p:nvPr>
        </p:nvSpPr>
        <p:spPr>
          <a:xfrm>
            <a:off x="3978449" y="8842706"/>
            <a:ext cx="3043081" cy="466394"/>
          </a:xfrm>
          <a:prstGeom prst="rect">
            <a:avLst/>
          </a:prstGeom>
        </p:spPr>
        <p:txBody>
          <a:bodyPr vert="horz" lIns="86127" tIns="43064" rIns="86127" bIns="43064" rtlCol="0" anchor="b"/>
          <a:lstStyle>
            <a:lvl1pPr algn="r">
              <a:defRPr sz="1100"/>
            </a:lvl1pPr>
          </a:lstStyle>
          <a:p>
            <a:fld id="{F71B9CA6-46A5-44EE-BF16-23CDE50DD525}" type="slidenum">
              <a:rPr lang="en-GB" smtClean="0"/>
              <a:t>‹#›</a:t>
            </a:fld>
            <a:endParaRPr lang="en-GB"/>
          </a:p>
        </p:txBody>
      </p:sp>
    </p:spTree>
    <p:extLst>
      <p:ext uri="{BB962C8B-B14F-4D97-AF65-F5344CB8AC3E}">
        <p14:creationId xmlns:p14="http://schemas.microsoft.com/office/powerpoint/2010/main" val="665720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082" cy="466394"/>
          </a:xfrm>
          <a:prstGeom prst="rect">
            <a:avLst/>
          </a:prstGeom>
        </p:spPr>
        <p:txBody>
          <a:bodyPr vert="horz" lIns="86127" tIns="43064" rIns="86127" bIns="43064" rtlCol="0"/>
          <a:lstStyle>
            <a:lvl1pPr algn="l">
              <a:defRPr sz="1100"/>
            </a:lvl1pPr>
          </a:lstStyle>
          <a:p>
            <a:endParaRPr lang="en-GB"/>
          </a:p>
        </p:txBody>
      </p:sp>
      <p:sp>
        <p:nvSpPr>
          <p:cNvPr id="3" name="Date Placeholder 2"/>
          <p:cNvSpPr>
            <a:spLocks noGrp="1"/>
          </p:cNvSpPr>
          <p:nvPr>
            <p:ph type="dt" idx="1"/>
          </p:nvPr>
        </p:nvSpPr>
        <p:spPr>
          <a:xfrm>
            <a:off x="3978449" y="0"/>
            <a:ext cx="3043081" cy="466394"/>
          </a:xfrm>
          <a:prstGeom prst="rect">
            <a:avLst/>
          </a:prstGeom>
        </p:spPr>
        <p:txBody>
          <a:bodyPr vert="horz" lIns="86127" tIns="43064" rIns="86127" bIns="43064" rtlCol="0"/>
          <a:lstStyle>
            <a:lvl1pPr algn="r">
              <a:defRPr sz="1100"/>
            </a:lvl1pPr>
          </a:lstStyle>
          <a:p>
            <a:fld id="{898338B8-481A-4329-9F02-E70DF047408C}" type="datetimeFigureOut">
              <a:rPr lang="en-GB" smtClean="0"/>
              <a:t>19/03/2025</a:t>
            </a:fld>
            <a:endParaRPr lang="en-GB"/>
          </a:p>
        </p:txBody>
      </p:sp>
      <p:sp>
        <p:nvSpPr>
          <p:cNvPr id="4" name="Slide Image Placeholder 3"/>
          <p:cNvSpPr>
            <a:spLocks noGrp="1" noRot="1" noChangeAspect="1"/>
          </p:cNvSpPr>
          <p:nvPr>
            <p:ph type="sldImg" idx="2"/>
          </p:nvPr>
        </p:nvSpPr>
        <p:spPr>
          <a:xfrm>
            <a:off x="719138" y="1163638"/>
            <a:ext cx="5586412" cy="3141662"/>
          </a:xfrm>
          <a:prstGeom prst="rect">
            <a:avLst/>
          </a:prstGeom>
          <a:noFill/>
          <a:ln w="12700">
            <a:solidFill>
              <a:prstClr val="black"/>
            </a:solidFill>
          </a:ln>
        </p:spPr>
        <p:txBody>
          <a:bodyPr vert="horz" lIns="86127" tIns="43064" rIns="86127" bIns="43064" rtlCol="0" anchor="ctr"/>
          <a:lstStyle/>
          <a:p>
            <a:endParaRPr lang="en-GB"/>
          </a:p>
        </p:txBody>
      </p:sp>
      <p:sp>
        <p:nvSpPr>
          <p:cNvPr id="5" name="Notes Placeholder 4"/>
          <p:cNvSpPr>
            <a:spLocks noGrp="1"/>
          </p:cNvSpPr>
          <p:nvPr>
            <p:ph type="body" sz="quarter" idx="3"/>
          </p:nvPr>
        </p:nvSpPr>
        <p:spPr>
          <a:xfrm>
            <a:off x="703094" y="4480556"/>
            <a:ext cx="5618480" cy="3664727"/>
          </a:xfrm>
          <a:prstGeom prst="rect">
            <a:avLst/>
          </a:prstGeom>
        </p:spPr>
        <p:txBody>
          <a:bodyPr vert="horz" lIns="86127" tIns="43064" rIns="86127" bIns="430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842706"/>
            <a:ext cx="3043082" cy="466394"/>
          </a:xfrm>
          <a:prstGeom prst="rect">
            <a:avLst/>
          </a:prstGeom>
        </p:spPr>
        <p:txBody>
          <a:bodyPr vert="horz" lIns="86127" tIns="43064" rIns="86127" bIns="43064" rtlCol="0" anchor="b"/>
          <a:lstStyle>
            <a:lvl1pPr algn="l">
              <a:defRPr sz="1100"/>
            </a:lvl1pPr>
          </a:lstStyle>
          <a:p>
            <a:endParaRPr lang="en-GB"/>
          </a:p>
        </p:txBody>
      </p:sp>
      <p:sp>
        <p:nvSpPr>
          <p:cNvPr id="7" name="Slide Number Placeholder 6"/>
          <p:cNvSpPr>
            <a:spLocks noGrp="1"/>
          </p:cNvSpPr>
          <p:nvPr>
            <p:ph type="sldNum" sz="quarter" idx="5"/>
          </p:nvPr>
        </p:nvSpPr>
        <p:spPr>
          <a:xfrm>
            <a:off x="3978449" y="8842706"/>
            <a:ext cx="3043081" cy="466394"/>
          </a:xfrm>
          <a:prstGeom prst="rect">
            <a:avLst/>
          </a:prstGeom>
        </p:spPr>
        <p:txBody>
          <a:bodyPr vert="horz" lIns="86127" tIns="43064" rIns="86127" bIns="43064" rtlCol="0" anchor="b"/>
          <a:lstStyle>
            <a:lvl1pPr algn="r">
              <a:defRPr sz="1100"/>
            </a:lvl1pPr>
          </a:lstStyle>
          <a:p>
            <a:fld id="{69CE01E3-0D21-4FC2-84C4-EBF718085072}" type="slidenum">
              <a:rPr lang="en-GB" smtClean="0"/>
              <a:t>‹#›</a:t>
            </a:fld>
            <a:endParaRPr lang="en-GB"/>
          </a:p>
        </p:txBody>
      </p:sp>
    </p:spTree>
    <p:extLst>
      <p:ext uri="{BB962C8B-B14F-4D97-AF65-F5344CB8AC3E}">
        <p14:creationId xmlns:p14="http://schemas.microsoft.com/office/powerpoint/2010/main" val="37783927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Tree>
    <p:extLst>
      <p:ext uri="{BB962C8B-B14F-4D97-AF65-F5344CB8AC3E}">
        <p14:creationId xmlns:p14="http://schemas.microsoft.com/office/powerpoint/2010/main" val="17114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81E93-E8E2-4F73-F0F5-32F0D7864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DF920-247E-DBC6-C0D1-1FBAD9AE1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95D39-4EE0-5F4C-9066-58DFC21219AE}"/>
              </a:ext>
            </a:extLst>
          </p:cNvPr>
          <p:cNvSpPr>
            <a:spLocks noGrp="1"/>
          </p:cNvSpPr>
          <p:nvPr>
            <p:ph type="body" idx="1"/>
          </p:nvPr>
        </p:nvSpPr>
        <p:spPr/>
        <p:txBody>
          <a:bodyPr/>
          <a:lstStyle/>
          <a:p>
            <a:r>
              <a:rPr lang="en-US">
                <a:ea typeface="Calibri"/>
                <a:cs typeface="Calibri"/>
              </a:rPr>
              <a:t>The Coop will raise grants to fund the installations.  This will be in batches as we apply to various pots and timeframes. Once the money is available, we will conduct the next batch.</a:t>
            </a:r>
          </a:p>
          <a:p>
            <a:endParaRPr lang="en-US">
              <a:ea typeface="Calibri"/>
              <a:cs typeface="Calibri"/>
            </a:endParaRPr>
          </a:p>
          <a:p>
            <a:r>
              <a:rPr lang="en-US">
                <a:ea typeface="Calibri"/>
                <a:cs typeface="Calibri"/>
              </a:rPr>
              <a:t>Within the CAIRN agreement, we are committed to installing solar in 5 halls by August 2027 and a further 10 halls by August 2028. However if we obtain grants which are surplus to the 15 installations, we will conduct more installations. We've</a:t>
            </a:r>
            <a:r>
              <a:rPr lang="en-US"/>
              <a:t> had a successful track record of obtaining the funds for NCEL so we're confident that we will raise the capital.</a:t>
            </a:r>
            <a:r>
              <a:rPr lang="en-US">
                <a:ea typeface="Calibri"/>
                <a:cs typeface="Calibri"/>
              </a:rPr>
              <a:t> Depending on funding openings, we may have to obtain loans funding to the project forwards.  Any loans will be repaid by the surplus power generated from our halls. NCEL haven't had to use loans at this stage so we are hoping that the conditions won't have changed too much.</a:t>
            </a:r>
          </a:p>
          <a:p>
            <a:endParaRPr lang="en-US">
              <a:ea typeface="Calibri"/>
              <a:cs typeface="Calibri"/>
            </a:endParaRPr>
          </a:p>
          <a:p>
            <a:pPr marL="171450" indent="-171450">
              <a:lnSpc>
                <a:spcPct val="90000"/>
              </a:lnSpc>
              <a:spcBef>
                <a:spcPts val="1000"/>
              </a:spcBef>
              <a:buFont typeface="Arial"/>
              <a:buChar char="•"/>
            </a:pPr>
            <a:r>
              <a:rPr lang="en-US">
                <a:ea typeface="Calibri"/>
                <a:cs typeface="Calibri"/>
              </a:rPr>
              <a:t>Criteria – In order to be eligible, and as part of the CAIRN requirements, the first 15 must be within County Durham.  The hall/building must be in a rural area or can prove that they serve the rural population. They must be regularly used by the public.</a:t>
            </a:r>
            <a:endParaRPr lang="en-GB" b="1">
              <a:ea typeface="Calibri"/>
              <a:cs typeface="Calibri"/>
            </a:endParaRPr>
          </a:p>
          <a:p>
            <a:pPr>
              <a:lnSpc>
                <a:spcPct val="90000"/>
              </a:lnSpc>
              <a:spcBef>
                <a:spcPts val="1000"/>
              </a:spcBef>
            </a:pPr>
            <a:r>
              <a:rPr lang="en-GB">
                <a:ea typeface="Calibri"/>
                <a:cs typeface="Calibri"/>
              </a:rPr>
              <a:t>We will also consider the legal entity of the building and will need to be satisfied that there is an adequate management committee/quorate to see the project through.</a:t>
            </a:r>
          </a:p>
          <a:p>
            <a:pPr marL="171450" indent="-171450">
              <a:lnSpc>
                <a:spcPct val="90000"/>
              </a:lnSpc>
              <a:spcBef>
                <a:spcPts val="1000"/>
              </a:spcBef>
              <a:buFont typeface="Arial"/>
              <a:buChar char="•"/>
            </a:pPr>
            <a:endParaRPr lang="en-GB">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406704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EF1B8-8F22-B5DD-BAC6-314FF16BD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43E44-F758-EF71-B8FC-1B48F69FB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38801-9B25-D91A-6BDF-AFB6736D9A0A}"/>
              </a:ext>
            </a:extLst>
          </p:cNvPr>
          <p:cNvSpPr>
            <a:spLocks noGrp="1"/>
          </p:cNvSpPr>
          <p:nvPr>
            <p:ph type="body" idx="1"/>
          </p:nvPr>
        </p:nvSpPr>
        <p:spPr/>
        <p:txBody>
          <a:bodyPr/>
          <a:lstStyle/>
          <a:p>
            <a:pPr>
              <a:spcAft>
                <a:spcPts val="1000"/>
              </a:spcAft>
            </a:pPr>
            <a:endParaRPr lang="en-US">
              <a:ea typeface="Calibri"/>
              <a:cs typeface="Calibri"/>
            </a:endParaRPr>
          </a:p>
          <a:p>
            <a:pPr>
              <a:spcAft>
                <a:spcPts val="1000"/>
              </a:spcAft>
            </a:pPr>
            <a:endParaRPr lang="en-US">
              <a:ea typeface="Calibri"/>
              <a:cs typeface="Calibri"/>
            </a:endParaRPr>
          </a:p>
          <a:p>
            <a:pPr>
              <a:spcAft>
                <a:spcPts val="1000"/>
              </a:spcAft>
            </a:pPr>
            <a:endParaRPr lang="en-US">
              <a:ea typeface="Calibri"/>
              <a:cs typeface="Calibri"/>
            </a:endParaRPr>
          </a:p>
          <a:p>
            <a:pPr marL="285750" indent="-285750">
              <a:buFont typeface="Arial,Sans-Serif"/>
              <a:buChar char="•"/>
            </a:pPr>
            <a:endParaRPr lang="en-GB">
              <a:ea typeface="Calibri"/>
              <a:cs typeface="Calibri"/>
            </a:endParaRPr>
          </a:p>
          <a:p>
            <a:endParaRPr lang="en-US">
              <a:ea typeface="Calibri"/>
              <a:cs typeface="Calibri"/>
            </a:endParaRPr>
          </a:p>
        </p:txBody>
      </p:sp>
    </p:spTree>
    <p:extLst>
      <p:ext uri="{BB962C8B-B14F-4D97-AF65-F5344CB8AC3E}">
        <p14:creationId xmlns:p14="http://schemas.microsoft.com/office/powerpoint/2010/main" val="378834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2F500-D5F7-C85A-FC66-3CA8A1429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874AB-123D-34A2-3FD4-F3F416D11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FAAA0-92E5-3339-119F-8FD48812A2BE}"/>
              </a:ext>
            </a:extLst>
          </p:cNvPr>
          <p:cNvSpPr>
            <a:spLocks noGrp="1"/>
          </p:cNvSpPr>
          <p:nvPr>
            <p:ph type="body" idx="1"/>
          </p:nvPr>
        </p:nvSpPr>
        <p:spPr/>
        <p:txBody>
          <a:bodyPr/>
          <a:lstStyle/>
          <a:p>
            <a:pPr>
              <a:lnSpc>
                <a:spcPts val="2400"/>
              </a:lnSpc>
            </a:pPr>
            <a:r>
              <a:rPr lang="en-GB">
                <a:ea typeface="Calibri"/>
                <a:cs typeface="Calibri"/>
              </a:rPr>
              <a:t>How we arrived at our decision:</a:t>
            </a:r>
            <a:endParaRPr lang="en-GB"/>
          </a:p>
          <a:p>
            <a:pPr>
              <a:lnSpc>
                <a:spcPts val="2400"/>
              </a:lnSpc>
            </a:pPr>
            <a:r>
              <a:rPr lang="en-GB"/>
              <a:t>We conducted our organisational structure research using some of the questions as prompts to help aid our decisions.</a:t>
            </a:r>
            <a:endParaRPr lang="en-US"/>
          </a:p>
          <a:p>
            <a:pPr>
              <a:lnSpc>
                <a:spcPts val="2400"/>
              </a:lnSpc>
            </a:pPr>
            <a:r>
              <a:rPr lang="en-GB"/>
              <a:t>We've also researched the various structures featured in the Plunket publication the legal advice from the set up of the NCEL model. </a:t>
            </a:r>
            <a:endParaRPr lang="en-US">
              <a:ea typeface="Calibri"/>
              <a:cs typeface="Calibri"/>
            </a:endParaRPr>
          </a:p>
          <a:p>
            <a:pPr>
              <a:lnSpc>
                <a:spcPts val="2400"/>
              </a:lnSpc>
            </a:pPr>
            <a:r>
              <a:rPr lang="en-US"/>
              <a:t>We've recently participated in two specialist, mentoring workshops from OVESCO (through the NE &amp; NY Net Zero Hub) who are running community owned renewable energy projects in Lewes and the Ouse Valley and sought their advice.  </a:t>
            </a:r>
            <a:endParaRPr lang="en-US">
              <a:ea typeface="Calibri"/>
              <a:cs typeface="Calibri"/>
            </a:endParaRPr>
          </a:p>
          <a:p>
            <a:pPr>
              <a:lnSpc>
                <a:spcPts val="2400"/>
              </a:lnSpc>
            </a:pPr>
            <a:endParaRPr lang="en-US">
              <a:ea typeface="Calibri"/>
              <a:cs typeface="Calibri"/>
            </a:endParaRPr>
          </a:p>
          <a:p>
            <a:pPr>
              <a:lnSpc>
                <a:spcPts val="2400"/>
              </a:lnSpc>
            </a:pPr>
            <a:endParaRPr lang="en-US">
              <a:ea typeface="Calibri"/>
              <a:cs typeface="Calibri"/>
            </a:endParaRPr>
          </a:p>
          <a:p>
            <a:pPr>
              <a:lnSpc>
                <a:spcPts val="2400"/>
              </a:lnSpc>
            </a:pPr>
            <a:endParaRPr lang="en-US">
              <a:ea typeface="Calibri"/>
              <a:cs typeface="Calibri"/>
            </a:endParaRPr>
          </a:p>
          <a:p>
            <a:pPr>
              <a:lnSpc>
                <a:spcPts val="2400"/>
              </a:lnSpc>
            </a:pPr>
            <a:endParaRPr lang="en-GB">
              <a:ea typeface="Calibri"/>
              <a:cs typeface="Calibri"/>
            </a:endParaRPr>
          </a:p>
          <a:p>
            <a:pPr>
              <a:lnSpc>
                <a:spcPts val="2400"/>
              </a:lnSpc>
            </a:pPr>
            <a:endParaRPr lang="en-GB">
              <a:ea typeface="Calibri"/>
              <a:cs typeface="Calibri"/>
            </a:endParaRPr>
          </a:p>
        </p:txBody>
      </p:sp>
    </p:spTree>
    <p:extLst>
      <p:ext uri="{BB962C8B-B14F-4D97-AF65-F5344CB8AC3E}">
        <p14:creationId xmlns:p14="http://schemas.microsoft.com/office/powerpoint/2010/main" val="1482756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01182-6CF8-4A39-9411-1FBC54761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DDCE9-F8CF-B0E8-E850-88832CDC5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84F43-71B5-37F4-2AA7-8F7D62ED5F0D}"/>
              </a:ext>
            </a:extLst>
          </p:cNvPr>
          <p:cNvSpPr>
            <a:spLocks noGrp="1"/>
          </p:cNvSpPr>
          <p:nvPr>
            <p:ph type="body" idx="1"/>
          </p:nvPr>
        </p:nvSpPr>
        <p:spPr/>
        <p:txBody>
          <a:bodyPr/>
          <a:lstStyle/>
          <a:p>
            <a:pPr>
              <a:lnSpc>
                <a:spcPts val="2400"/>
              </a:lnSpc>
            </a:pPr>
            <a:r>
              <a:rPr lang="en-GB">
                <a:ea typeface="Calibri"/>
                <a:cs typeface="Calibri"/>
              </a:rPr>
              <a:t>We decided to use the CBS model which is designed to ensure that the value of any assets is used for the benefit of the community.</a:t>
            </a:r>
          </a:p>
          <a:p>
            <a:pPr>
              <a:lnSpc>
                <a:spcPts val="2400"/>
              </a:lnSpc>
            </a:pPr>
            <a:r>
              <a:rPr lang="en-GB">
                <a:ea typeface="Calibri"/>
                <a:cs typeface="Calibri"/>
              </a:rPr>
              <a:t>The benefits are that profits are reinvested in the community.</a:t>
            </a:r>
          </a:p>
          <a:p>
            <a:pPr>
              <a:lnSpc>
                <a:spcPts val="2400"/>
              </a:lnSpc>
            </a:pPr>
            <a:r>
              <a:rPr lang="en-GB">
                <a:ea typeface="Calibri"/>
                <a:cs typeface="Calibri"/>
              </a:rPr>
              <a:t>Theres an open, democratic membership which allows the group to work with other cooperatives and has the community at the heart of what it does.</a:t>
            </a:r>
          </a:p>
          <a:p>
            <a:pPr>
              <a:lnSpc>
                <a:spcPts val="2400"/>
              </a:lnSpc>
            </a:pPr>
            <a:r>
              <a:rPr lang="en-GB">
                <a:ea typeface="Calibri"/>
                <a:cs typeface="Calibri"/>
              </a:rPr>
              <a:t>This structure is eligible for most grants and gets VAT relief on goods and services.</a:t>
            </a:r>
          </a:p>
          <a:p>
            <a:pPr>
              <a:lnSpc>
                <a:spcPts val="2400"/>
              </a:lnSpc>
            </a:pPr>
            <a:r>
              <a:rPr lang="en-GB">
                <a:ea typeface="Calibri"/>
                <a:cs typeface="Calibri"/>
              </a:rPr>
              <a:t>The business is designed for a larger number of people with a financial interest to be involved which is ideal in times of elections, or for example, recruiting committee members and volunteers.</a:t>
            </a:r>
          </a:p>
          <a:p>
            <a:pPr>
              <a:lnSpc>
                <a:spcPts val="2400"/>
              </a:lnSpc>
            </a:pPr>
            <a:endParaRPr lang="en-US">
              <a:ea typeface="Calibri"/>
              <a:cs typeface="Calibri"/>
            </a:endParaRPr>
          </a:p>
          <a:p>
            <a:pPr>
              <a:lnSpc>
                <a:spcPts val="2400"/>
              </a:lnSpc>
            </a:pPr>
            <a:endParaRPr lang="en-GB">
              <a:ea typeface="Calibri"/>
              <a:cs typeface="Calibri"/>
            </a:endParaRPr>
          </a:p>
          <a:p>
            <a:pPr>
              <a:lnSpc>
                <a:spcPts val="2400"/>
              </a:lnSpc>
            </a:pPr>
            <a:endParaRPr lang="en-GB">
              <a:ea typeface="Calibri"/>
              <a:cs typeface="Calibri"/>
            </a:endParaRPr>
          </a:p>
        </p:txBody>
      </p:sp>
    </p:spTree>
    <p:extLst>
      <p:ext uri="{BB962C8B-B14F-4D97-AF65-F5344CB8AC3E}">
        <p14:creationId xmlns:p14="http://schemas.microsoft.com/office/powerpoint/2010/main" val="5419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06815-BDFC-93BC-8405-932FEE0A4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38006-112E-4723-8800-5EEE8BFCE3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B0D5B-A15A-DB67-087C-4C35C5576435}"/>
              </a:ext>
            </a:extLst>
          </p:cNvPr>
          <p:cNvSpPr>
            <a:spLocks noGrp="1"/>
          </p:cNvSpPr>
          <p:nvPr>
            <p:ph type="body" idx="1"/>
          </p:nvPr>
        </p:nvSpPr>
        <p:spPr/>
        <p:txBody>
          <a:bodyPr/>
          <a:lstStyle/>
          <a:p>
            <a:pPr>
              <a:spcAft>
                <a:spcPts val="1000"/>
              </a:spcAft>
            </a:pPr>
            <a:endParaRPr lang="en-US">
              <a:ea typeface="Calibri"/>
              <a:cs typeface="Calibri"/>
            </a:endParaRPr>
          </a:p>
          <a:p>
            <a:pPr>
              <a:spcAft>
                <a:spcPts val="1000"/>
              </a:spcAft>
            </a:pPr>
            <a:r>
              <a:rPr lang="en-US">
                <a:ea typeface="Calibri"/>
                <a:cs typeface="Calibri"/>
              </a:rPr>
              <a:t>Thank you  to everyone who completed our survey monkey questionnaire.  82% voted for the name DEAL but we'd like some further clarification on some feedback we received.  One respondent mentioned that they thought that the term Alliance implied a looser partnership, rather than a limited company so we're suggesting the alternative, 'Association' and would be keen to establish which name is preferred.  Could I have a show of hands firstly for Alliance.  And Association?</a:t>
            </a:r>
            <a:endParaRPr lang="en-US"/>
          </a:p>
          <a:p>
            <a:pPr>
              <a:spcAft>
                <a:spcPts val="1000"/>
              </a:spcAft>
            </a:pPr>
            <a:endParaRPr lang="en-US">
              <a:ea typeface="Calibri"/>
              <a:cs typeface="Calibri"/>
            </a:endParaRPr>
          </a:p>
          <a:p>
            <a:pPr>
              <a:spcAft>
                <a:spcPts val="1000"/>
              </a:spcAft>
            </a:pPr>
            <a:r>
              <a:rPr lang="en-US">
                <a:ea typeface="Calibri"/>
                <a:cs typeface="Calibri"/>
              </a:rPr>
              <a:t>Affiliation?</a:t>
            </a:r>
          </a:p>
          <a:p>
            <a:pPr marL="285750" indent="-285750">
              <a:buFont typeface="Arial,Sans-Serif"/>
              <a:buChar char="•"/>
            </a:pPr>
            <a:endParaRPr lang="en-GB">
              <a:ea typeface="Calibri"/>
              <a:cs typeface="Calibri"/>
            </a:endParaRPr>
          </a:p>
          <a:p>
            <a:endParaRPr lang="en-US">
              <a:ea typeface="Calibri"/>
              <a:cs typeface="Calibri"/>
            </a:endParaRPr>
          </a:p>
        </p:txBody>
      </p:sp>
    </p:spTree>
    <p:extLst>
      <p:ext uri="{BB962C8B-B14F-4D97-AF65-F5344CB8AC3E}">
        <p14:creationId xmlns:p14="http://schemas.microsoft.com/office/powerpoint/2010/main" val="119903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appreciate that we've thrown a lot of technical information at you today and there's a lot to take in. Although we might not have all of the answers at this stage, we'd like you to think of one question you'd like to ask us relating to the information you've received today.</a:t>
            </a:r>
            <a:endParaRPr lang="en-US"/>
          </a:p>
          <a:p>
            <a:r>
              <a:rPr lang="en-GB">
                <a:ea typeface="Calibri"/>
                <a:cs typeface="Calibri"/>
              </a:rPr>
              <a:t>And / or a few comments / reflections on the model for County Durham so that we can share and reflect with the rest of the group.</a:t>
            </a:r>
            <a:endParaRPr lang="en-GB"/>
          </a:p>
          <a:p>
            <a:r>
              <a:rPr lang="en-GB">
                <a:ea typeface="Calibri"/>
                <a:cs typeface="Calibri"/>
              </a:rPr>
              <a:t>We'll keep it brief, 5 minutes.</a:t>
            </a:r>
          </a:p>
          <a:p>
            <a:endParaRPr lang="en-GB"/>
          </a:p>
          <a:p>
            <a:r>
              <a:rPr lang="en-US"/>
              <a:t>Just to reassure everyone, you are just registering your interest and not committing to the scheme at this stage.</a:t>
            </a:r>
            <a:endParaRPr lang="en-US">
              <a:ea typeface="Calibri"/>
              <a:cs typeface="Calibri"/>
            </a:endParaRPr>
          </a:p>
        </p:txBody>
      </p:sp>
    </p:spTree>
    <p:extLst>
      <p:ext uri="{BB962C8B-B14F-4D97-AF65-F5344CB8AC3E}">
        <p14:creationId xmlns:p14="http://schemas.microsoft.com/office/powerpoint/2010/main" val="418447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RDC are a not-for-profit organisation dedicated to understanding the challenges in rural areas.  </a:t>
            </a:r>
            <a:endParaRPr lang="en-US"/>
          </a:p>
          <a:p>
            <a:r>
              <a:rPr lang="en-GB"/>
              <a:t>We share a vision with a wide range of rural stakeholders of a future where rural communities lead in innovation, resilience, and sustainable growth.  </a:t>
            </a:r>
            <a:endParaRPr lang="en-US"/>
          </a:p>
          <a:p>
            <a:r>
              <a:rPr lang="en-GB"/>
              <a:t>We’re based in Morpeth and while our work has initially focused on the North East, we have a strong ambition to expand our impact and learning on a national scale.</a:t>
            </a:r>
            <a:endParaRPr lang="en-US"/>
          </a:p>
          <a:p>
            <a:endParaRPr lang="en-US"/>
          </a:p>
          <a:p>
            <a:r>
              <a:rPr lang="en-GB"/>
              <a:t>As highlighted in our mission, collaboration is vital to us, and we believe that the community energy model for County Durham should be shaped by the people, for the people. </a:t>
            </a:r>
            <a:endParaRPr lang="en-US"/>
          </a:p>
          <a:p>
            <a:r>
              <a:rPr lang="en-GB"/>
              <a:t>We're absolutely delighted that you have taken time to join us today. </a:t>
            </a:r>
            <a:endParaRPr lang="en-US"/>
          </a:p>
          <a:p>
            <a:r>
              <a:rPr lang="en-GB"/>
              <a:t>We've scheduled some time at the end of the presentations for questions and reflections. </a:t>
            </a:r>
            <a:endParaRPr lang="en-US"/>
          </a:p>
          <a:p>
            <a:r>
              <a:rPr lang="en-GB"/>
              <a:t>While we don't have all of the answers at this stage, feel free to ask, or come and chat to us afterwards.</a:t>
            </a:r>
            <a:endParaRPr lang="en-GB">
              <a:ea typeface="Calibri"/>
              <a:cs typeface="Calibri"/>
            </a:endParaRPr>
          </a:p>
        </p:txBody>
      </p:sp>
    </p:spTree>
    <p:extLst>
      <p:ext uri="{BB962C8B-B14F-4D97-AF65-F5344CB8AC3E}">
        <p14:creationId xmlns:p14="http://schemas.microsoft.com/office/powerpoint/2010/main" val="107550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ea typeface="Calibri"/>
                <a:cs typeface="Calibri"/>
              </a:rPr>
              <a:t>The community energy initiative is a strand within a wider lottery-funded project called CAIRN – Climate Action in Rural North East in which we closely work with our anchor </a:t>
            </a:r>
            <a:r>
              <a:rPr lang="en-US" err="1">
                <a:ea typeface="Calibri"/>
                <a:cs typeface="Calibri"/>
              </a:rPr>
              <a:t>organisations</a:t>
            </a:r>
            <a:r>
              <a:rPr lang="en-US">
                <a:ea typeface="Calibri"/>
                <a:cs typeface="Calibri"/>
              </a:rPr>
              <a:t> – Durham Community Action and Community Action Northumberland, and with the National Innovation Centre for Rural Enterprise at Newcastle University on the evaluation side of the project. The overarching purpose of this project is to:</a:t>
            </a:r>
          </a:p>
          <a:p>
            <a:pPr>
              <a:spcAft>
                <a:spcPts val="1000"/>
              </a:spcAft>
            </a:pPr>
            <a:r>
              <a:rPr lang="en-US">
                <a:ea typeface="Calibri"/>
                <a:cs typeface="Calibri"/>
              </a:rPr>
              <a:t>Enable communities to take charge of their own energy resilience and climate action by providing energy advice/efficiency and support in rural communities, and inspiring the next generation of young people in schools and youth groups who are the key to local community life. These aspects will be delivered by DCA.</a:t>
            </a:r>
          </a:p>
          <a:p>
            <a:pPr>
              <a:spcAft>
                <a:spcPts val="1000"/>
              </a:spcAft>
            </a:pPr>
            <a:r>
              <a:rPr lang="en-US">
                <a:ea typeface="Calibri"/>
                <a:cs typeface="Calibri"/>
              </a:rPr>
              <a:t>Our long term vision is to put rural North East England at the forefront of community-driven energy action.</a:t>
            </a:r>
          </a:p>
          <a:p>
            <a:pPr>
              <a:spcAft>
                <a:spcPts val="1000"/>
              </a:spcAft>
            </a:pPr>
            <a:endParaRPr lang="en-US">
              <a:ea typeface="Calibri"/>
              <a:cs typeface="Calibri"/>
            </a:endParaRPr>
          </a:p>
          <a:p>
            <a:pPr>
              <a:spcAft>
                <a:spcPts val="1000"/>
              </a:spcAft>
            </a:pPr>
            <a:endParaRPr lang="en-US">
              <a:ea typeface="Calibri"/>
              <a:cs typeface="Calibri"/>
            </a:endParaRPr>
          </a:p>
          <a:p>
            <a:pPr marL="285750" indent="-285750">
              <a:buFont typeface="Arial,Sans-Serif"/>
              <a:buChar char="•"/>
            </a:pPr>
            <a:endParaRPr lang="en-GB">
              <a:ea typeface="Calibri"/>
              <a:cs typeface="Calibri"/>
            </a:endParaRPr>
          </a:p>
          <a:p>
            <a:endParaRPr lang="en-US">
              <a:ea typeface="Calibri"/>
              <a:cs typeface="Calibri"/>
            </a:endParaRPr>
          </a:p>
        </p:txBody>
      </p:sp>
    </p:spTree>
    <p:extLst>
      <p:ext uri="{BB962C8B-B14F-4D97-AF65-F5344CB8AC3E}">
        <p14:creationId xmlns:p14="http://schemas.microsoft.com/office/powerpoint/2010/main" val="17321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RDC spent a year working closely with DCA to research the appetite for a community energy service and understand energy challenges within the community.  I know some of you who took part in the research are here in the room today and we want to thank you for the feedback.  Your insights were valuable and fed into the successful bid that is now the CAIRN project.</a:t>
            </a:r>
            <a:endParaRPr lang="en-GB">
              <a:ea typeface="Calibri"/>
              <a:cs typeface="Calibri"/>
            </a:endParaRPr>
          </a:p>
          <a:p>
            <a:endParaRPr lang="en-GB"/>
          </a:p>
          <a:p>
            <a:r>
              <a:rPr lang="en-GB"/>
              <a:t>We conducted:</a:t>
            </a:r>
            <a:endParaRPr lang="en-US">
              <a:ea typeface="Calibri"/>
              <a:cs typeface="Calibri"/>
            </a:endParaRPr>
          </a:p>
          <a:p>
            <a:r>
              <a:rPr lang="en-GB"/>
              <a:t>1 x share &amp; learn workshop, 51 one-to-one interviews with community groups, AAP coordinators and other interested parties across rural parts of Durham. </a:t>
            </a:r>
            <a:endParaRPr lang="en-US"/>
          </a:p>
          <a:p>
            <a:r>
              <a:rPr lang="en-GB"/>
              <a:t>We contributed to DCA’s Community Energy Fortnight comms activities including online articles and attended </a:t>
            </a:r>
            <a:r>
              <a:rPr lang="en-GB" err="1"/>
              <a:t>Teesdale</a:t>
            </a:r>
            <a:r>
              <a:rPr lang="en-GB"/>
              <a:t> Network meetings. </a:t>
            </a:r>
            <a:endParaRPr lang="en-US"/>
          </a:p>
          <a:p>
            <a:r>
              <a:rPr lang="en-GB"/>
              <a:t>We also attended various community energy conferences and events.</a:t>
            </a:r>
            <a:endParaRPr lang="en-US">
              <a:ea typeface="Calibri"/>
              <a:cs typeface="Calibri"/>
            </a:endParaRPr>
          </a:p>
          <a:p>
            <a:endParaRPr lang="en-GB">
              <a:ea typeface="Calibri"/>
              <a:cs typeface="Calibri"/>
            </a:endParaRPr>
          </a:p>
          <a:p>
            <a:r>
              <a:rPr lang="en-GB">
                <a:ea typeface="Calibri"/>
                <a:cs typeface="Calibri"/>
              </a:rPr>
              <a:t>From this, we arrived at three questions:</a:t>
            </a:r>
            <a:endParaRPr lang="en-GB"/>
          </a:p>
          <a:p>
            <a:endParaRPr lang="en-GB"/>
          </a:p>
          <a:p>
            <a:pPr marL="228600" indent="-228600">
              <a:buAutoNum type="arabicParenR"/>
            </a:pPr>
            <a:r>
              <a:rPr lang="en-GB"/>
              <a:t>How do we support community buildings to reduce energy cost?:</a:t>
            </a:r>
            <a:endParaRPr lang="en-GB">
              <a:ea typeface="Calibri"/>
              <a:cs typeface="Calibri"/>
            </a:endParaRPr>
          </a:p>
          <a:p>
            <a:r>
              <a:rPr lang="en-GB"/>
              <a:t>Stakeholders were worried about increased energy bills and welcomed solutions to help reduce the overall outgoings of their buildings.</a:t>
            </a:r>
            <a:endParaRPr lang="en-GB">
              <a:ea typeface="Calibri"/>
              <a:cs typeface="Calibri"/>
            </a:endParaRPr>
          </a:p>
          <a:p>
            <a:r>
              <a:rPr lang="en-GB"/>
              <a:t>Overall, the stakeholders we consulted were open to adopting renewable energy in their community spaces, with PV adaptations being the most accessible solution. Given the nature of the building stock in County Durham, predominantly pre-war brick and stone constructed buildings, air source heat pumps were viewed as the least favourable option by community groups. </a:t>
            </a:r>
            <a:endParaRPr lang="en-GB">
              <a:ea typeface="Calibri"/>
              <a:cs typeface="Calibri"/>
            </a:endParaRPr>
          </a:p>
          <a:p>
            <a:endParaRPr lang="en-GB"/>
          </a:p>
          <a:p>
            <a:endParaRPr lang="en-GB">
              <a:ea typeface="Calibri"/>
              <a:cs typeface="Calibri"/>
            </a:endParaRPr>
          </a:p>
          <a:p>
            <a:r>
              <a:rPr lang="en-GB"/>
              <a:t>2) What advice services would be helpful to deliver?</a:t>
            </a:r>
            <a:endParaRPr lang="en-GB">
              <a:ea typeface="Calibri"/>
              <a:cs typeface="Calibri"/>
            </a:endParaRPr>
          </a:p>
          <a:p>
            <a:r>
              <a:rPr lang="en-GB"/>
              <a:t>Due to the lack of impartial, independent advice within the renewables sector, trustees must rely on the advice provided by their chosen renewables suppliers, via a three quote process when accessing grant funding. Although we acknowledge that there are some very reputable companies, sadly we heard about quite a few negative experiences.  We recognise that those who have embarked on the renewables journey are the very ambassadors that need to spread confidence to other communities. </a:t>
            </a:r>
            <a:endParaRPr lang="en-GB">
              <a:ea typeface="Calibri"/>
              <a:cs typeface="Calibri"/>
            </a:endParaRPr>
          </a:p>
          <a:p>
            <a:endParaRPr lang="en-GB">
              <a:ea typeface="Calibri"/>
              <a:cs typeface="Calibri"/>
            </a:endParaRPr>
          </a:p>
          <a:p>
            <a:r>
              <a:rPr lang="en-GB"/>
              <a:t>3) How can we best apply learning to support communities across County Durham?</a:t>
            </a:r>
            <a:endParaRPr lang="en-GB">
              <a:ea typeface="Calibri"/>
              <a:cs typeface="Calibri"/>
            </a:endParaRPr>
          </a:p>
          <a:p>
            <a:r>
              <a:rPr lang="en-GB"/>
              <a:t>Overall, most stakeholders in the sample responded favourably to the potential formation of a community energy cooperative and would be interested in joining some or all parts of it. For example, accessing cheaper energy rates to embarking on the full solar PV installation.</a:t>
            </a:r>
            <a:endParaRPr lang="en-GB">
              <a:ea typeface="Calibri"/>
              <a:cs typeface="Calibri"/>
            </a:endParaRPr>
          </a:p>
          <a:p>
            <a:endParaRPr lang="en-GB">
              <a:ea typeface="Calibri"/>
              <a:cs typeface="Calibri"/>
            </a:endParaRPr>
          </a:p>
          <a:p>
            <a:endParaRPr lang="en-US">
              <a:ea typeface="Calibri"/>
              <a:cs typeface="Calibri"/>
            </a:endParaRPr>
          </a:p>
        </p:txBody>
      </p:sp>
    </p:spTree>
    <p:extLst>
      <p:ext uri="{BB962C8B-B14F-4D97-AF65-F5344CB8AC3E}">
        <p14:creationId xmlns:p14="http://schemas.microsoft.com/office/powerpoint/2010/main" val="93102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then took your feedback and learnings from NCEL and began to map out a potential service journey for County Durham. We asked questions, challenged assumptions and highlighted the snagging points. We had several refinements of these models which were used to support the successful CAIRN bid application. </a:t>
            </a:r>
          </a:p>
        </p:txBody>
      </p:sp>
    </p:spTree>
    <p:extLst>
      <p:ext uri="{BB962C8B-B14F-4D97-AF65-F5344CB8AC3E}">
        <p14:creationId xmlns:p14="http://schemas.microsoft.com/office/powerpoint/2010/main" val="200546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6C41-81BC-9A19-135B-872805BF1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31E3C-6792-7F35-C5CA-19D67CBD7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1D192-4212-5728-3728-7EE7892F79DB}"/>
              </a:ext>
            </a:extLst>
          </p:cNvPr>
          <p:cNvSpPr>
            <a:spLocks noGrp="1"/>
          </p:cNvSpPr>
          <p:nvPr>
            <p:ph type="body" idx="1"/>
          </p:nvPr>
        </p:nvSpPr>
        <p:spPr/>
        <p:txBody>
          <a:bodyPr/>
          <a:lstStyle/>
          <a:p>
            <a:r>
              <a:rPr lang="en-US"/>
              <a:t>The slide on the left, created with students from the University of Northumbria and in collaboration with NICRE, simplifies the complex journey of setting up a community energy company. It's mapped out into this easy to follow timeframe from planning and preparation, project development to launch and delivery. The idea is that the model can be shared with any other region.</a:t>
            </a:r>
          </a:p>
          <a:p>
            <a:endParaRPr lang="en-US"/>
          </a:p>
          <a:p>
            <a:r>
              <a:rPr lang="en-US">
                <a:ea typeface="Calibri"/>
                <a:cs typeface="Calibri"/>
              </a:rPr>
              <a:t>The model on the right shows how we began to specifically refine the process for County Durham.  For example, NCEL staff have learnt that we need to involve planning and surveying specialists earlier on in the process to avoid any costly issues further down the line so we've moved them to the front of the process.</a:t>
            </a:r>
          </a:p>
          <a:p>
            <a:endParaRPr lang="en-US">
              <a:ea typeface="Calibri"/>
              <a:cs typeface="Calibri"/>
            </a:endParaRPr>
          </a:p>
          <a:p>
            <a:r>
              <a:rPr lang="en-US">
                <a:ea typeface="Calibri"/>
                <a:cs typeface="Calibri"/>
              </a:rPr>
              <a:t>The model will keep being refined and simplified as we keep learning.  We know there's another version to follow this one already!</a:t>
            </a: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416807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Once we'd successfully won the bid to deliver the project, we began to form a stakeholder group to voice their expertise and opinions about the community energy model and challenge our decisions. We chatted to ten people from or representing community groups in County Durham about the model and this was the feedback.</a:t>
            </a:r>
          </a:p>
          <a:p>
            <a:r>
              <a:rPr lang="en-US">
                <a:ea typeface="Calibri"/>
                <a:cs typeface="Calibri"/>
              </a:rPr>
              <a:t>People largely trust the model and will be happy to be guided by our process although some are keen to contribute with varying levels of input, depending on the risk.</a:t>
            </a:r>
          </a:p>
          <a:p>
            <a:r>
              <a:rPr lang="en-US">
                <a:ea typeface="Calibri"/>
                <a:cs typeface="Calibri"/>
              </a:rPr>
              <a:t>You're happy with the Community Benefit Society Structure but you'd like to see a clear plan which Liz will discuss later.</a:t>
            </a:r>
          </a:p>
          <a:p>
            <a:r>
              <a:rPr lang="en-US">
                <a:ea typeface="Calibri"/>
                <a:cs typeface="Calibri"/>
              </a:rPr>
              <a:t>Key motivations for joining the scheme are largely financial first before environmental.</a:t>
            </a:r>
          </a:p>
          <a:p>
            <a:r>
              <a:rPr lang="en-US">
                <a:ea typeface="Calibri"/>
                <a:cs typeface="Calibri"/>
              </a:rPr>
              <a:t>You are comfortable with our careful procurement process and our long term service level agreements/commitments to you.</a:t>
            </a:r>
          </a:p>
          <a:p>
            <a:r>
              <a:rPr lang="en-US">
                <a:ea typeface="Calibri"/>
                <a:cs typeface="Calibri"/>
              </a:rPr>
              <a:t>Overall, you are largely comfortable with the principles of the initiative, preferring not to spend too much time on the process yourself.  </a:t>
            </a:r>
          </a:p>
          <a:p>
            <a:r>
              <a:rPr lang="en-US">
                <a:ea typeface="Calibri"/>
                <a:cs typeface="Calibri"/>
              </a:rPr>
              <a:t>You prefer the honest, transparent approach with the challenges communicated.</a:t>
            </a: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58396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ea typeface="Calibri"/>
                <a:cs typeface="Calibri"/>
              </a:rPr>
              <a:t>I'll now hand you over to Liz who will explain the community energy model and business structures we've chosen.</a:t>
            </a:r>
            <a:endParaRPr lang="en-GB"/>
          </a:p>
          <a:p>
            <a:pPr>
              <a:lnSpc>
                <a:spcPct val="90000"/>
              </a:lnSpc>
              <a:spcBef>
                <a:spcPts val="1000"/>
              </a:spcBef>
            </a:pPr>
            <a:endParaRPr lang="en-GB"/>
          </a:p>
          <a:p>
            <a:pPr>
              <a:lnSpc>
                <a:spcPct val="90000"/>
              </a:lnSpc>
              <a:spcBef>
                <a:spcPts val="1000"/>
              </a:spcBef>
            </a:pPr>
            <a:r>
              <a:rPr lang="en-GB"/>
              <a:t>We're conscious there's a lot of technical information so we thought we'd give a brief re-cap of the community energy model which Paul mentioned earlier:</a:t>
            </a:r>
            <a:endParaRPr lang="en-GB">
              <a:ea typeface="Calibri"/>
              <a:cs typeface="Calibri"/>
            </a:endParaRPr>
          </a:p>
          <a:p>
            <a:pPr>
              <a:lnSpc>
                <a:spcPct val="90000"/>
              </a:lnSpc>
              <a:spcBef>
                <a:spcPts val="1000"/>
              </a:spcBef>
            </a:pPr>
            <a:endParaRPr lang="en-GB"/>
          </a:p>
          <a:p>
            <a:pPr>
              <a:lnSpc>
                <a:spcPct val="90000"/>
              </a:lnSpc>
              <a:spcBef>
                <a:spcPts val="1000"/>
              </a:spcBef>
            </a:pPr>
            <a:r>
              <a:rPr lang="en-GB"/>
              <a:t>We are initially looking for 15 halls to convert to solar by 2028. However we are open to working with more in this timeframe if we can secure the funds.</a:t>
            </a:r>
            <a:endParaRPr lang="en-US"/>
          </a:p>
          <a:p>
            <a:pPr>
              <a:lnSpc>
                <a:spcPct val="90000"/>
              </a:lnSpc>
              <a:spcBef>
                <a:spcPts val="1000"/>
              </a:spcBef>
            </a:pPr>
            <a:r>
              <a:rPr lang="en-GB"/>
              <a:t>The newly formed cooperative/community vehicle rents the space on a 20-year lease (on and in the community building) to install Solar PV and batteries.</a:t>
            </a:r>
            <a:endParaRPr lang="en-US">
              <a:ea typeface="Calibri" panose="020F0502020204030204"/>
              <a:cs typeface="Calibri" panose="020F0502020204030204"/>
            </a:endParaRPr>
          </a:p>
          <a:p>
            <a:pPr>
              <a:lnSpc>
                <a:spcPct val="90000"/>
              </a:lnSpc>
              <a:spcBef>
                <a:spcPts val="1000"/>
              </a:spcBef>
            </a:pPr>
            <a:r>
              <a:rPr lang="en-GB"/>
              <a:t>It covers all the legal, planning and installation costs at no cost to the building. </a:t>
            </a:r>
            <a:endParaRPr lang="en-US">
              <a:ea typeface="Calibri" panose="020F0502020204030204"/>
              <a:cs typeface="Calibri" panose="020F0502020204030204"/>
            </a:endParaRPr>
          </a:p>
          <a:p>
            <a:pPr>
              <a:lnSpc>
                <a:spcPct val="90000"/>
              </a:lnSpc>
              <a:spcBef>
                <a:spcPts val="1000"/>
              </a:spcBef>
            </a:pPr>
            <a:r>
              <a:rPr lang="en-GB"/>
              <a:t>The lease includes a Power Purchase Agreement where the building agrees to buy the energy generated at a fixed price.</a:t>
            </a:r>
            <a:endParaRPr lang="en-US"/>
          </a:p>
          <a:p>
            <a:pPr>
              <a:lnSpc>
                <a:spcPct val="90000"/>
              </a:lnSpc>
              <a:spcBef>
                <a:spcPts val="1000"/>
              </a:spcBef>
            </a:pPr>
            <a:r>
              <a:rPr lang="en-GB"/>
              <a:t>That price is guaranteed for 20 years.</a:t>
            </a:r>
            <a:endParaRPr lang="en-US">
              <a:ea typeface="Calibri" panose="020F0502020204030204"/>
              <a:cs typeface="Calibri" panose="020F0502020204030204"/>
            </a:endParaRPr>
          </a:p>
          <a:p>
            <a:pPr>
              <a:lnSpc>
                <a:spcPct val="90000"/>
              </a:lnSpc>
              <a:spcBef>
                <a:spcPts val="1000"/>
              </a:spcBef>
            </a:pPr>
            <a:r>
              <a:rPr lang="en-GB"/>
              <a:t>The cooperative sells any surplus electricity exported through the export guarantee scheme. </a:t>
            </a:r>
            <a:endParaRPr lang="en-US">
              <a:ea typeface="Calibri" panose="020F0502020204030204"/>
              <a:cs typeface="Calibri" panose="020F0502020204030204"/>
            </a:endParaRPr>
          </a:p>
          <a:p>
            <a:pPr>
              <a:lnSpc>
                <a:spcPct val="90000"/>
              </a:lnSpc>
              <a:spcBef>
                <a:spcPts val="1000"/>
              </a:spcBef>
            </a:pPr>
            <a:r>
              <a:rPr lang="en-GB"/>
              <a:t>All surplus money is reinvested in community energy saving schemes.</a:t>
            </a:r>
            <a:endParaRPr lang="en-GB">
              <a:ea typeface="Calibri" panose="020F0502020204030204"/>
              <a:cs typeface="Calibri" panose="020F0502020204030204"/>
            </a:endParaRPr>
          </a:p>
        </p:txBody>
      </p:sp>
    </p:spTree>
    <p:extLst>
      <p:ext uri="{BB962C8B-B14F-4D97-AF65-F5344CB8AC3E}">
        <p14:creationId xmlns:p14="http://schemas.microsoft.com/office/powerpoint/2010/main" val="1923957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6D798-790D-E2B1-F545-E274B6347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50F96-9A52-9A01-6552-FD90B4BB1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B6B27-F636-D790-3C11-8981EAD3F555}"/>
              </a:ext>
            </a:extLst>
          </p:cNvPr>
          <p:cNvSpPr>
            <a:spLocks noGrp="1"/>
          </p:cNvSpPr>
          <p:nvPr>
            <p:ph type="body" idx="1"/>
          </p:nvPr>
        </p:nvSpPr>
        <p:spPr/>
        <p:txBody>
          <a:bodyPr/>
          <a:lstStyle/>
          <a:p>
            <a:pPr>
              <a:spcAft>
                <a:spcPts val="1000"/>
              </a:spcAft>
            </a:pPr>
            <a:endParaRPr lang="en-US">
              <a:ea typeface="Calibri"/>
              <a:cs typeface="Calibri"/>
            </a:endParaRPr>
          </a:p>
          <a:p>
            <a:pPr>
              <a:spcAft>
                <a:spcPts val="1000"/>
              </a:spcAft>
            </a:pPr>
            <a:r>
              <a:rPr lang="en-US">
                <a:ea typeface="Calibri"/>
                <a:cs typeface="Calibri"/>
              </a:rPr>
              <a:t>A summary of the model</a:t>
            </a:r>
          </a:p>
          <a:p>
            <a:pPr>
              <a:spcAft>
                <a:spcPts val="1000"/>
              </a:spcAft>
            </a:pPr>
            <a:endParaRPr lang="en-US">
              <a:ea typeface="Calibri"/>
              <a:cs typeface="Calibri"/>
            </a:endParaRPr>
          </a:p>
          <a:p>
            <a:pPr marL="285750" indent="-285750">
              <a:buFont typeface="Arial,Sans-Serif"/>
              <a:buChar char="•"/>
            </a:pPr>
            <a:endParaRPr lang="en-GB">
              <a:ea typeface="Calibri"/>
              <a:cs typeface="Calibri"/>
            </a:endParaRPr>
          </a:p>
          <a:p>
            <a:endParaRPr lang="en-US">
              <a:ea typeface="Calibri"/>
              <a:cs typeface="Calibri"/>
            </a:endParaRPr>
          </a:p>
        </p:txBody>
      </p:sp>
    </p:spTree>
    <p:extLst>
      <p:ext uri="{BB962C8B-B14F-4D97-AF65-F5344CB8AC3E}">
        <p14:creationId xmlns:p14="http://schemas.microsoft.com/office/powerpoint/2010/main" val="166286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CE86-DD8A-408F-A5A3-D56FEF6435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759393-8C71-45B8-9703-AABEC325ED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F824A7-6D06-4C8D-893C-66A90D7F3A38}"/>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5" name="Footer Placeholder 4">
            <a:extLst>
              <a:ext uri="{FF2B5EF4-FFF2-40B4-BE49-F238E27FC236}">
                <a16:creationId xmlns:a16="http://schemas.microsoft.com/office/drawing/2014/main" id="{A3337D6B-21CE-489B-B764-F7C1BDFA61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CAEC1-2E50-4EC5-B1ED-8B8831EFAB8E}"/>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408262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557F-E859-4A57-AFD0-E60C1A8D51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B35413-FB3E-4497-A41E-4ACED2A3C3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A48EC-372B-48BE-905E-20BEE35A479D}"/>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5" name="Footer Placeholder 4">
            <a:extLst>
              <a:ext uri="{FF2B5EF4-FFF2-40B4-BE49-F238E27FC236}">
                <a16:creationId xmlns:a16="http://schemas.microsoft.com/office/drawing/2014/main" id="{34D26F50-3BFF-49A2-A423-F0F2AC0A1B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952143-F0DD-4006-A5FC-1DCF3250DBE6}"/>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366116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09DB0-7A5F-4E29-B443-205181BEFF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3AF565-BF09-4ABC-8028-1D13A7EA12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8A4001-606D-4675-9737-382460D4ECAF}"/>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5" name="Footer Placeholder 4">
            <a:extLst>
              <a:ext uri="{FF2B5EF4-FFF2-40B4-BE49-F238E27FC236}">
                <a16:creationId xmlns:a16="http://schemas.microsoft.com/office/drawing/2014/main" id="{68CC3ADA-6EF9-4089-898A-ECA786E773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9F8A56-CCD6-4EC2-80BD-3B39A611B999}"/>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30729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 Dark Green">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E67DCBD-05EE-C347-BB01-C88CD0446832}"/>
              </a:ext>
            </a:extLst>
          </p:cNvPr>
          <p:cNvSpPr>
            <a:spLocks noGrp="1"/>
          </p:cNvSpPr>
          <p:nvPr>
            <p:ph type="body" idx="1"/>
          </p:nvPr>
        </p:nvSpPr>
        <p:spPr>
          <a:xfrm>
            <a:off x="831850" y="3549480"/>
            <a:ext cx="10515600" cy="249299"/>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a:t>
            </a:r>
          </a:p>
        </p:txBody>
      </p:sp>
      <p:sp>
        <p:nvSpPr>
          <p:cNvPr id="17" name="Title 1">
            <a:extLst>
              <a:ext uri="{FF2B5EF4-FFF2-40B4-BE49-F238E27FC236}">
                <a16:creationId xmlns:a16="http://schemas.microsoft.com/office/drawing/2014/main" id="{F2A12402-9203-A842-8B07-A04CD8E67419}"/>
              </a:ext>
            </a:extLst>
          </p:cNvPr>
          <p:cNvSpPr>
            <a:spLocks noGrp="1"/>
          </p:cNvSpPr>
          <p:nvPr>
            <p:ph type="title"/>
          </p:nvPr>
        </p:nvSpPr>
        <p:spPr>
          <a:xfrm>
            <a:off x="831850" y="2820011"/>
            <a:ext cx="10515600" cy="666000"/>
          </a:xfrm>
        </p:spPr>
        <p:txBody>
          <a:bodyPr lIns="0" tIns="0" rIns="0" bIns="0" anchor="b" anchorCtr="0">
            <a:noAutofit/>
          </a:bodyPr>
          <a:lstStyle>
            <a:lvl1pPr>
              <a:defRPr sz="4800">
                <a:solidFill>
                  <a:srgbClr val="009C00"/>
                </a:solidFill>
              </a:defRPr>
            </a:lvl1pPr>
          </a:lstStyle>
          <a:p>
            <a:r>
              <a:rPr lang="en-GB"/>
              <a:t>Click to edit</a:t>
            </a:r>
            <a:endParaRPr lang="en-US"/>
          </a:p>
        </p:txBody>
      </p:sp>
      <p:pic>
        <p:nvPicPr>
          <p:cNvPr id="12" name="Picture 11">
            <a:extLst>
              <a:ext uri="{FF2B5EF4-FFF2-40B4-BE49-F238E27FC236}">
                <a16:creationId xmlns:a16="http://schemas.microsoft.com/office/drawing/2014/main" id="{B49058E9-905B-6E44-97B0-6710558D9D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56884" y="2764465"/>
            <a:ext cx="3935116" cy="4093534"/>
          </a:xfrm>
          <a:prstGeom prst="rect">
            <a:avLst/>
          </a:prstGeom>
        </p:spPr>
      </p:pic>
      <p:sp>
        <p:nvSpPr>
          <p:cNvPr id="14" name="Text Placeholder 18">
            <a:extLst>
              <a:ext uri="{FF2B5EF4-FFF2-40B4-BE49-F238E27FC236}">
                <a16:creationId xmlns:a16="http://schemas.microsoft.com/office/drawing/2014/main" id="{FAB7223B-FE72-534D-AFD6-2512ABC79750}"/>
              </a:ext>
            </a:extLst>
          </p:cNvPr>
          <p:cNvSpPr>
            <a:spLocks noGrp="1"/>
          </p:cNvSpPr>
          <p:nvPr>
            <p:ph type="body" sz="quarter" idx="10"/>
          </p:nvPr>
        </p:nvSpPr>
        <p:spPr>
          <a:xfrm>
            <a:off x="838200" y="6420532"/>
            <a:ext cx="5181600" cy="230102"/>
          </a:xfrm>
        </p:spPr>
        <p:txBody>
          <a:bodyPr lIns="0" tIns="0" rIns="0" bIns="0" anchor="b" anchorCtr="0">
            <a:noAutofit/>
          </a:bodyPr>
          <a:lstStyle>
            <a:lvl1pPr algn="l">
              <a:buFont typeface="Arial" panose="020B0604020202020204" pitchFamily="34" charset="0"/>
              <a:buNone/>
              <a:defRPr sz="1200" b="1" i="0">
                <a:solidFill>
                  <a:schemeClr val="tx1"/>
                </a:solidFill>
                <a:latin typeface="Derailed ExtraBold" panose="020B0503030101060003" pitchFamily="34" charset="77"/>
              </a:defRPr>
            </a:lvl1pPr>
          </a:lstStyle>
          <a:p>
            <a:pPr lvl="0"/>
            <a:r>
              <a:rPr lang="en-GB"/>
              <a:t>Click to edit</a:t>
            </a:r>
            <a:endParaRPr lang="en-US"/>
          </a:p>
        </p:txBody>
      </p:sp>
      <p:cxnSp>
        <p:nvCxnSpPr>
          <p:cNvPr id="15" name="Straight Connector 14">
            <a:extLst>
              <a:ext uri="{FF2B5EF4-FFF2-40B4-BE49-F238E27FC236}">
                <a16:creationId xmlns:a16="http://schemas.microsoft.com/office/drawing/2014/main" id="{81A211D7-60BD-214A-B93F-C2228F375895}"/>
              </a:ext>
            </a:extLst>
          </p:cNvPr>
          <p:cNvCxnSpPr>
            <a:cxnSpLocks/>
          </p:cNvCxnSpPr>
          <p:nvPr userDrawn="1"/>
        </p:nvCxnSpPr>
        <p:spPr>
          <a:xfrm>
            <a:off x="838200" y="6261315"/>
            <a:ext cx="8189563" cy="0"/>
          </a:xfrm>
          <a:prstGeom prst="line">
            <a:avLst/>
          </a:prstGeom>
          <a:ln w="12700">
            <a:solidFill>
              <a:srgbClr val="009C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45B921F-EEDE-3041-B3B2-8E8A024F7F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48151" y="295039"/>
            <a:ext cx="2178778" cy="503659"/>
          </a:xfrm>
          <a:prstGeom prst="rect">
            <a:avLst/>
          </a:prstGeom>
        </p:spPr>
      </p:pic>
    </p:spTree>
    <p:extLst>
      <p:ext uri="{BB962C8B-B14F-4D97-AF65-F5344CB8AC3E}">
        <p14:creationId xmlns:p14="http://schemas.microsoft.com/office/powerpoint/2010/main" val="293549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1D7B5-0E05-0E3E-0EE9-6C63F55CCBC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50BD741-4F36-EB93-193A-82B089EA6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8B1D0D-C188-27F7-62F9-6BAA98CB5112}"/>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5" name="Footer Placeholder 4">
            <a:extLst>
              <a:ext uri="{FF2B5EF4-FFF2-40B4-BE49-F238E27FC236}">
                <a16:creationId xmlns:a16="http://schemas.microsoft.com/office/drawing/2014/main" id="{28241ECA-66D3-C698-55C2-FA2009ACD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F06F7-2794-CF1F-1767-37F10B80B34E}"/>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279082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E9E8-B911-C4D0-D33F-2514D8DD18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6A2E8A-9452-008F-0E4A-AEF054EA4F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567D50-00FA-A9A1-3DD2-C9625419C2BE}"/>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5" name="Footer Placeholder 4">
            <a:extLst>
              <a:ext uri="{FF2B5EF4-FFF2-40B4-BE49-F238E27FC236}">
                <a16:creationId xmlns:a16="http://schemas.microsoft.com/office/drawing/2014/main" id="{A6A49353-E542-AE99-A3C1-CE7666531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6FF78-8B60-802E-7915-2A7AFA90F1C8}"/>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838870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DD03-0CDE-7D51-3D91-28B31A8448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222285-85F7-D0E1-6E24-205A11834B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646F3D3-355F-66B9-9EFB-9734C6B30C72}"/>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5" name="Footer Placeholder 4">
            <a:extLst>
              <a:ext uri="{FF2B5EF4-FFF2-40B4-BE49-F238E27FC236}">
                <a16:creationId xmlns:a16="http://schemas.microsoft.com/office/drawing/2014/main" id="{89D77769-56D5-4980-C9E2-794EDCE5B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77D95-4DDC-D485-1DC9-829A20E1EC3C}"/>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2043931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C526-0B27-4C95-4275-940D3F4EDD6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A701DE-7EBF-EAA3-064C-754C91F39C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CDD920E-2F83-8455-3D52-A83735E3EC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AAD13FE-1728-CAFB-05B1-4BA58B494ACD}"/>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6" name="Footer Placeholder 5">
            <a:extLst>
              <a:ext uri="{FF2B5EF4-FFF2-40B4-BE49-F238E27FC236}">
                <a16:creationId xmlns:a16="http://schemas.microsoft.com/office/drawing/2014/main" id="{57291693-ED97-47EA-6830-F05934F88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E0C3E-8E3E-17A8-CD73-AE4588695717}"/>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4158548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C8C5-F7EC-3A0C-FA10-E664D78DC71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414985-B5E5-CBF1-AF14-4F059BB168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EE48F8-1E64-7AFF-BBFE-2465E27347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78626AB-40C1-53F4-8775-B854D1831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F201868-04B5-FFC7-A1D7-5B55C8617A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5689381-DCAA-6A44-4F37-2727A98B0D4C}"/>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8" name="Footer Placeholder 7">
            <a:extLst>
              <a:ext uri="{FF2B5EF4-FFF2-40B4-BE49-F238E27FC236}">
                <a16:creationId xmlns:a16="http://schemas.microsoft.com/office/drawing/2014/main" id="{183EE9FD-5005-FC4D-7A04-ACC137BDB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E82318-20BB-E1B3-85F3-AA8E0AE3230F}"/>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3934194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1D4E-E591-AC23-2ADD-0B32F206051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A6007F-FE95-9187-24D2-367A911ECBC6}"/>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4" name="Footer Placeholder 3">
            <a:extLst>
              <a:ext uri="{FF2B5EF4-FFF2-40B4-BE49-F238E27FC236}">
                <a16:creationId xmlns:a16="http://schemas.microsoft.com/office/drawing/2014/main" id="{D22E369C-D84D-D357-170A-8CC0C8D56F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01D8E9-EABD-084C-11D2-0BA0562BB209}"/>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721379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63DC5-AD8D-8CD4-254F-416C2F07EE8C}"/>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3" name="Footer Placeholder 2">
            <a:extLst>
              <a:ext uri="{FF2B5EF4-FFF2-40B4-BE49-F238E27FC236}">
                <a16:creationId xmlns:a16="http://schemas.microsoft.com/office/drawing/2014/main" id="{C4386E52-871A-EAF8-DE35-D460DAC90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01C626-851C-4B87-7E7C-82C1BB8F4239}"/>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154801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3B9B8-EAEA-4328-9B21-226E548E7D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5E75C-5BB8-4B8D-AD5D-83C86F5380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7F999E-68F4-42A7-9D80-06702EAA1778}"/>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5" name="Footer Placeholder 4">
            <a:extLst>
              <a:ext uri="{FF2B5EF4-FFF2-40B4-BE49-F238E27FC236}">
                <a16:creationId xmlns:a16="http://schemas.microsoft.com/office/drawing/2014/main" id="{94468008-5CC8-4BAA-816C-985DBC4C2A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2D70F-66F2-489B-B299-3516F3BD9BAD}"/>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1127484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B978-B1DC-4D80-2557-B7747FC3C1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24AC3A3-28F9-42D7-727A-BCA0BB183B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ECE9129-78AB-62FA-A4B4-27E4A9CBC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AA9CF2-5CAC-1F67-348E-D9842AE3C90D}"/>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6" name="Footer Placeholder 5">
            <a:extLst>
              <a:ext uri="{FF2B5EF4-FFF2-40B4-BE49-F238E27FC236}">
                <a16:creationId xmlns:a16="http://schemas.microsoft.com/office/drawing/2014/main" id="{E2996299-1C93-E529-4133-9D163F9CD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6E556-8BD0-5BC1-3E34-E1D9D241DF42}"/>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237223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8FDF-CF85-84F0-8364-8F5E7D48A9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FCD3A31-2140-F3D0-3148-955EE91D21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F4CDFD-AACB-1635-89A0-4E3A6A577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330625-52FB-3891-F2EC-191DCB145474}"/>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6" name="Footer Placeholder 5">
            <a:extLst>
              <a:ext uri="{FF2B5EF4-FFF2-40B4-BE49-F238E27FC236}">
                <a16:creationId xmlns:a16="http://schemas.microsoft.com/office/drawing/2014/main" id="{DC5B0CF1-CCF6-AE6D-111C-37B9FBA0F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D81D3-94ED-D421-A6D3-BF0BF4F972D3}"/>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1857321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AD26-0364-7867-9AE4-1B8CC15C8F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2268CC-FF63-08D1-554F-F5AF1B6BBA7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700973-85EE-C920-EA6D-E44768621A00}"/>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5" name="Footer Placeholder 4">
            <a:extLst>
              <a:ext uri="{FF2B5EF4-FFF2-40B4-BE49-F238E27FC236}">
                <a16:creationId xmlns:a16="http://schemas.microsoft.com/office/drawing/2014/main" id="{C3B6F203-BCCE-26EB-41CD-195FEA0DD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6C377-4F7A-F100-1EA7-2B18FB0E9844}"/>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816501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C912FE-047F-E360-2E3B-A04E27D0603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F408DC-11B6-1251-4E72-C5EEA554FC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B192A9-8077-14BD-8FCE-34E3E189E2DF}"/>
              </a:ext>
            </a:extLst>
          </p:cNvPr>
          <p:cNvSpPr>
            <a:spLocks noGrp="1"/>
          </p:cNvSpPr>
          <p:nvPr>
            <p:ph type="dt" sz="half" idx="10"/>
          </p:nvPr>
        </p:nvSpPr>
        <p:spPr/>
        <p:txBody>
          <a:bodyPr/>
          <a:lstStyle/>
          <a:p>
            <a:fld id="{59A0C771-B4B6-FB47-A3D3-8728C9FA9F2B}" type="datetimeFigureOut">
              <a:rPr lang="en-US" smtClean="0"/>
              <a:t>3/19/2025</a:t>
            </a:fld>
            <a:endParaRPr lang="en-US"/>
          </a:p>
        </p:txBody>
      </p:sp>
      <p:sp>
        <p:nvSpPr>
          <p:cNvPr id="5" name="Footer Placeholder 4">
            <a:extLst>
              <a:ext uri="{FF2B5EF4-FFF2-40B4-BE49-F238E27FC236}">
                <a16:creationId xmlns:a16="http://schemas.microsoft.com/office/drawing/2014/main" id="{5ACBE9C9-D0F4-A87B-4185-D525DC46D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175B9-1F9F-143D-F98B-DEEE3F721656}"/>
              </a:ext>
            </a:extLst>
          </p:cNvPr>
          <p:cNvSpPr>
            <a:spLocks noGrp="1"/>
          </p:cNvSpPr>
          <p:nvPr>
            <p:ph type="sldNum" sz="quarter" idx="12"/>
          </p:nvPr>
        </p:nvSpPr>
        <p:spPr/>
        <p:txBody>
          <a:bodyPr/>
          <a:lstStyle/>
          <a:p>
            <a:fld id="{236B7611-DEE0-1B41-8AB6-4F66D4AB7D91}" type="slidenum">
              <a:rPr lang="en-US" smtClean="0"/>
              <a:t>‹#›</a:t>
            </a:fld>
            <a:endParaRPr lang="en-US"/>
          </a:p>
        </p:txBody>
      </p:sp>
    </p:spTree>
    <p:extLst>
      <p:ext uri="{BB962C8B-B14F-4D97-AF65-F5344CB8AC3E}">
        <p14:creationId xmlns:p14="http://schemas.microsoft.com/office/powerpoint/2010/main" val="1590530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2204-5906-CA65-2E6C-5DB7A82CA33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B613446-FAC7-D953-A427-D5E3CFC26B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BB8D55B-1B19-568A-B9D9-D4627D514730}"/>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5" name="Footer Placeholder 4">
            <a:extLst>
              <a:ext uri="{FF2B5EF4-FFF2-40B4-BE49-F238E27FC236}">
                <a16:creationId xmlns:a16="http://schemas.microsoft.com/office/drawing/2014/main" id="{D64BB0C1-D16D-CC9B-B166-EEDD3F070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1659C-917C-DC10-B10B-2D455010A365}"/>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1672610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4066-24CA-14B6-B1D4-222BC884883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BA6A86-3EC9-9381-32AC-2CD1B5991E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2E3872-5C9C-FE6F-09AF-6A2BA07BC440}"/>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5" name="Footer Placeholder 4">
            <a:extLst>
              <a:ext uri="{FF2B5EF4-FFF2-40B4-BE49-F238E27FC236}">
                <a16:creationId xmlns:a16="http://schemas.microsoft.com/office/drawing/2014/main" id="{B64A1B9A-93E5-D59A-40CF-3C831745C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0B290-DB83-6E58-2D28-80743BA27027}"/>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2926898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0365-6278-479A-F2AB-D3199D439DB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D19F528-77D5-9EEE-346C-C85756BFC3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3C52F8-16D5-42AE-34BF-6D740FEF1077}"/>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5" name="Footer Placeholder 4">
            <a:extLst>
              <a:ext uri="{FF2B5EF4-FFF2-40B4-BE49-F238E27FC236}">
                <a16:creationId xmlns:a16="http://schemas.microsoft.com/office/drawing/2014/main" id="{60F27C37-897F-7A92-5879-AA654E801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45BD1-1DE2-526C-810A-955FE2F909E3}"/>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2450445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8F05-165C-07C3-84CC-7AF78541CE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922E8FA-90A4-3C78-7911-940A80A588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F0F2C48-1CD4-6D01-6768-9545EF73404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ADF11F-B20E-5750-946E-A61480C7BC67}"/>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6" name="Footer Placeholder 5">
            <a:extLst>
              <a:ext uri="{FF2B5EF4-FFF2-40B4-BE49-F238E27FC236}">
                <a16:creationId xmlns:a16="http://schemas.microsoft.com/office/drawing/2014/main" id="{1D2F8576-6008-AA53-E4AA-07FD9C6AC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7C809-8166-E8CC-2514-A0ED3E078EE4}"/>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603248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EF9E8-8F3F-B686-403C-0707C37568F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CCF4566-9234-4AA6-8933-F8412DAC2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46574A-FB50-B1EB-89A4-4BE9A0F06D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889B783-D5B0-352C-6C3E-9A46388FF7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7AE9DD-FD0F-B38D-C2CE-041EFC6ACD1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35CDFAD-9C6F-EC69-FADC-F58844BEE1C2}"/>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8" name="Footer Placeholder 7">
            <a:extLst>
              <a:ext uri="{FF2B5EF4-FFF2-40B4-BE49-F238E27FC236}">
                <a16:creationId xmlns:a16="http://schemas.microsoft.com/office/drawing/2014/main" id="{B205DF2E-71CB-5AA6-26EE-26532D512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E323D0-AE08-C0DE-13A5-1DDAE77913FF}"/>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3835191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F54F-ED9D-007A-7116-F2E8A5EC86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FD8EC86-27C8-0D51-E9BB-AD41554808A1}"/>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4" name="Footer Placeholder 3">
            <a:extLst>
              <a:ext uri="{FF2B5EF4-FFF2-40B4-BE49-F238E27FC236}">
                <a16:creationId xmlns:a16="http://schemas.microsoft.com/office/drawing/2014/main" id="{23591B37-F6DB-177C-3433-F111C80F0F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1558DC-E598-E9C0-5EC8-11C97664B90E}"/>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50503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D9B2-DB50-4769-98FF-F8F7F92456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7BBCF4-F3A4-442B-B69C-35EFF96DAE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2AED3F-E227-4FF0-9E9B-8D8B436EA787}"/>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5" name="Footer Placeholder 4">
            <a:extLst>
              <a:ext uri="{FF2B5EF4-FFF2-40B4-BE49-F238E27FC236}">
                <a16:creationId xmlns:a16="http://schemas.microsoft.com/office/drawing/2014/main" id="{74D68FC1-F838-4A34-AFE5-C6191D359F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B7C830-0DCE-48F5-9324-FB225EE6733B}"/>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3422214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6C250-5176-4BAF-8FB0-BFFF1C6F002F}"/>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3" name="Footer Placeholder 2">
            <a:extLst>
              <a:ext uri="{FF2B5EF4-FFF2-40B4-BE49-F238E27FC236}">
                <a16:creationId xmlns:a16="http://schemas.microsoft.com/office/drawing/2014/main" id="{7F3C05EC-EEAB-E26F-595F-209D9F17B6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F100CC-D8A0-9A0F-FC00-1173D7C8C884}"/>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378704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BA45-EEC7-CB6F-7141-824ED12A68B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7040CE2-7A90-4B13-CA1C-13EF87059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95D1EC3-CE11-B283-0C2A-0C0619F35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05D304-8D78-4500-4028-B8CE720DF831}"/>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6" name="Footer Placeholder 5">
            <a:extLst>
              <a:ext uri="{FF2B5EF4-FFF2-40B4-BE49-F238E27FC236}">
                <a16:creationId xmlns:a16="http://schemas.microsoft.com/office/drawing/2014/main" id="{5CE5F040-1A89-173A-4B60-3C732446B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6D5FC-25C5-2E56-2260-ADE71F0CDA06}"/>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717396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78D7-87D8-CDAF-9E78-E4F9263507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0B31E21-25B6-9AA4-1EB0-E972E8ECF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C8B1C4-020F-CE0C-B058-13EA004C0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3F7B08-1BA3-B474-FED5-8B267CF7770D}"/>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6" name="Footer Placeholder 5">
            <a:extLst>
              <a:ext uri="{FF2B5EF4-FFF2-40B4-BE49-F238E27FC236}">
                <a16:creationId xmlns:a16="http://schemas.microsoft.com/office/drawing/2014/main" id="{D627C930-D5FE-5A5C-2400-0D40B8BBA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5F6B1-0847-C4AC-1EFF-E1E1162B8149}"/>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3396617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F03C-E101-6DE1-56C7-06541FE3C7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F12873E-AA27-5CC8-0AC6-66B4C886EDB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05CA5C5-F15E-7A54-46C0-1E8E35BAADD7}"/>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5" name="Footer Placeholder 4">
            <a:extLst>
              <a:ext uri="{FF2B5EF4-FFF2-40B4-BE49-F238E27FC236}">
                <a16:creationId xmlns:a16="http://schemas.microsoft.com/office/drawing/2014/main" id="{8EC53FAE-58A5-E373-A27B-2EC9BB922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B0270-61F2-F909-1EBF-DB3655B446AB}"/>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4007793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4A6B0B-5924-D4D5-0F44-8BAA80B810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15703BD-BBA0-E121-0248-50C55ABE0AE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6A16A2-1A4E-6360-06A3-5C0A25B1A207}"/>
              </a:ext>
            </a:extLst>
          </p:cNvPr>
          <p:cNvSpPr>
            <a:spLocks noGrp="1"/>
          </p:cNvSpPr>
          <p:nvPr>
            <p:ph type="dt" sz="half" idx="10"/>
          </p:nvPr>
        </p:nvSpPr>
        <p:spPr/>
        <p:txBody>
          <a:bodyPr/>
          <a:lstStyle/>
          <a:p>
            <a:fld id="{CD1F6EAD-8A8D-B24A-B933-966AA810BE1F}" type="datetimeFigureOut">
              <a:rPr lang="en-US" smtClean="0"/>
              <a:t>3/19/2025</a:t>
            </a:fld>
            <a:endParaRPr lang="en-US"/>
          </a:p>
        </p:txBody>
      </p:sp>
      <p:sp>
        <p:nvSpPr>
          <p:cNvPr id="5" name="Footer Placeholder 4">
            <a:extLst>
              <a:ext uri="{FF2B5EF4-FFF2-40B4-BE49-F238E27FC236}">
                <a16:creationId xmlns:a16="http://schemas.microsoft.com/office/drawing/2014/main" id="{1629620F-9222-3B6D-54D3-CA4C55D61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DBB11-35A5-4707-996A-C8F3FAB1E51E}"/>
              </a:ext>
            </a:extLst>
          </p:cNvPr>
          <p:cNvSpPr>
            <a:spLocks noGrp="1"/>
          </p:cNvSpPr>
          <p:nvPr>
            <p:ph type="sldNum" sz="quarter" idx="12"/>
          </p:nvPr>
        </p:nvSpPr>
        <p:spPr/>
        <p:txBody>
          <a:bodyPr/>
          <a:lstStyle/>
          <a:p>
            <a:fld id="{44461080-58D1-404B-9C5B-4FA1328AA73E}" type="slidenum">
              <a:rPr lang="en-US" smtClean="0"/>
              <a:t>‹#›</a:t>
            </a:fld>
            <a:endParaRPr lang="en-US"/>
          </a:p>
        </p:txBody>
      </p:sp>
    </p:spTree>
    <p:extLst>
      <p:ext uri="{BB962C8B-B14F-4D97-AF65-F5344CB8AC3E}">
        <p14:creationId xmlns:p14="http://schemas.microsoft.com/office/powerpoint/2010/main" val="90185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3A42-DE40-4A2E-ACA4-A86C5EDC86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528BC2-B456-402A-B12F-39A0E6F1F3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4824CA-79CF-42A7-8DF7-57AEA0991F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42C1E4-6FD4-4DB5-B357-E6BEE45785FD}"/>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6" name="Footer Placeholder 5">
            <a:extLst>
              <a:ext uri="{FF2B5EF4-FFF2-40B4-BE49-F238E27FC236}">
                <a16:creationId xmlns:a16="http://schemas.microsoft.com/office/drawing/2014/main" id="{9783C630-2F99-421A-9416-718894C8BB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45B156-FC17-48CA-A708-66B4AE96FB09}"/>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3023157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2E68-2910-4157-8D53-9FEAE9604D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96E9FB-DEBC-4E43-AEF5-7244EE78D6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97CC1-7C55-42F4-84C9-F36E79204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1B6EEB-EAE3-49F0-AA11-DEB9F10C3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A52C40-B87F-4654-BB1D-794222B796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D422C8-2439-4A81-83D2-CF1F79D0A53C}"/>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8" name="Footer Placeholder 7">
            <a:extLst>
              <a:ext uri="{FF2B5EF4-FFF2-40B4-BE49-F238E27FC236}">
                <a16:creationId xmlns:a16="http://schemas.microsoft.com/office/drawing/2014/main" id="{9A763316-77E7-415E-AB92-3BF0D1F8AB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8B115C6-9359-410B-A96C-A5516C96DFD0}"/>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365244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E2B0-9CF8-4998-818C-50685E1CA1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3BD6A7E-2814-4028-8E79-2F306CAFC5A3}"/>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4" name="Footer Placeholder 3">
            <a:extLst>
              <a:ext uri="{FF2B5EF4-FFF2-40B4-BE49-F238E27FC236}">
                <a16:creationId xmlns:a16="http://schemas.microsoft.com/office/drawing/2014/main" id="{E5795272-2CBF-4EA6-9B17-990BCAEE98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9D7555-5E11-4848-A042-DE3E361C8D8C}"/>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1740858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FE69CB-16F3-4B3A-8215-B4E653EC8DDB}"/>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3" name="Footer Placeholder 2">
            <a:extLst>
              <a:ext uri="{FF2B5EF4-FFF2-40B4-BE49-F238E27FC236}">
                <a16:creationId xmlns:a16="http://schemas.microsoft.com/office/drawing/2014/main" id="{18296028-255C-4F00-ADEF-EA8377A0A2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CD328A-F5DF-422A-A731-672254F68B51}"/>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1883287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5DA3-1FE7-416B-8AC0-AC42D8A309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381BD0-085B-4D63-AE1D-07A9042D13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C22542-FAA5-4B4F-AD26-8E67EAC80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B3F19E-0802-46E8-8D00-32009AEE2586}"/>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6" name="Footer Placeholder 5">
            <a:extLst>
              <a:ext uri="{FF2B5EF4-FFF2-40B4-BE49-F238E27FC236}">
                <a16:creationId xmlns:a16="http://schemas.microsoft.com/office/drawing/2014/main" id="{45195CF2-588B-43A2-8DA6-2196128CAC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E7B1FE-9CF9-4B30-A43B-EDCDBEB34070}"/>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71922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366D-9255-4134-B58D-673FB94CC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C9DAD5-F7B3-4B99-8360-34E9319FA8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217B87-F1DA-42C9-AD13-C65ECCD30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CB35B-EDB8-4AE7-9FCC-094DDD7C2328}"/>
              </a:ext>
            </a:extLst>
          </p:cNvPr>
          <p:cNvSpPr>
            <a:spLocks noGrp="1"/>
          </p:cNvSpPr>
          <p:nvPr>
            <p:ph type="dt" sz="half" idx="10"/>
          </p:nvPr>
        </p:nvSpPr>
        <p:spPr/>
        <p:txBody>
          <a:bodyPr/>
          <a:lstStyle/>
          <a:p>
            <a:fld id="{BE9DEA9E-1358-465B-9CDA-793F5DE22D62}" type="datetimeFigureOut">
              <a:rPr lang="en-GB" smtClean="0"/>
              <a:t>19/03/2025</a:t>
            </a:fld>
            <a:endParaRPr lang="en-GB"/>
          </a:p>
        </p:txBody>
      </p:sp>
      <p:sp>
        <p:nvSpPr>
          <p:cNvPr id="6" name="Footer Placeholder 5">
            <a:extLst>
              <a:ext uri="{FF2B5EF4-FFF2-40B4-BE49-F238E27FC236}">
                <a16:creationId xmlns:a16="http://schemas.microsoft.com/office/drawing/2014/main" id="{ED045F3C-ED52-4404-8F80-A5E3D8D611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9AF305-066A-4C83-8D7E-BACE4DEF0494}"/>
              </a:ext>
            </a:extLst>
          </p:cNvPr>
          <p:cNvSpPr>
            <a:spLocks noGrp="1"/>
          </p:cNvSpPr>
          <p:nvPr>
            <p:ph type="sldNum" sz="quarter" idx="12"/>
          </p:nvPr>
        </p:nvSpPr>
        <p:spPr/>
        <p:txBody>
          <a:bodyPr/>
          <a:lstStyle/>
          <a:p>
            <a:fld id="{34019601-7E93-4531-B4E3-B5907754B0AA}" type="slidenum">
              <a:rPr lang="en-GB" smtClean="0"/>
              <a:t>‹#›</a:t>
            </a:fld>
            <a:endParaRPr lang="en-GB"/>
          </a:p>
        </p:txBody>
      </p:sp>
    </p:spTree>
    <p:extLst>
      <p:ext uri="{BB962C8B-B14F-4D97-AF65-F5344CB8AC3E}">
        <p14:creationId xmlns:p14="http://schemas.microsoft.com/office/powerpoint/2010/main" val="166129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60A07-F390-4EAB-8BE6-49C8266CE6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577F91-7727-46C7-B0DC-97133A79EF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4C627-BDD5-4FF9-8AF1-28EC24F83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DEA9E-1358-465B-9CDA-793F5DE22D62}" type="datetimeFigureOut">
              <a:rPr lang="en-GB" smtClean="0"/>
              <a:t>19/03/2025</a:t>
            </a:fld>
            <a:endParaRPr lang="en-GB"/>
          </a:p>
        </p:txBody>
      </p:sp>
      <p:sp>
        <p:nvSpPr>
          <p:cNvPr id="5" name="Footer Placeholder 4">
            <a:extLst>
              <a:ext uri="{FF2B5EF4-FFF2-40B4-BE49-F238E27FC236}">
                <a16:creationId xmlns:a16="http://schemas.microsoft.com/office/drawing/2014/main" id="{102865C8-AF0C-4434-ADD9-90B4F1AAF1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70C30F-0FC9-479D-A14A-BE3A47CBB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19601-7E93-4531-B4E3-B5907754B0AA}" type="slidenum">
              <a:rPr lang="en-GB" smtClean="0"/>
              <a:t>‹#›</a:t>
            </a:fld>
            <a:endParaRPr lang="en-GB"/>
          </a:p>
        </p:txBody>
      </p:sp>
    </p:spTree>
    <p:extLst>
      <p:ext uri="{BB962C8B-B14F-4D97-AF65-F5344CB8AC3E}">
        <p14:creationId xmlns:p14="http://schemas.microsoft.com/office/powerpoint/2010/main" val="77969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F1442-7689-F18E-62A6-4623FD88D9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24BD35-8CB2-5C9E-7D35-106DEABB1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564FED-CF2F-2071-4D85-02B4A9B10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0C771-B4B6-FB47-A3D3-8728C9FA9F2B}" type="datetimeFigureOut">
              <a:rPr lang="en-US" smtClean="0"/>
              <a:t>3/19/2025</a:t>
            </a:fld>
            <a:endParaRPr lang="en-US"/>
          </a:p>
        </p:txBody>
      </p:sp>
      <p:sp>
        <p:nvSpPr>
          <p:cNvPr id="5" name="Footer Placeholder 4">
            <a:extLst>
              <a:ext uri="{FF2B5EF4-FFF2-40B4-BE49-F238E27FC236}">
                <a16:creationId xmlns:a16="http://schemas.microsoft.com/office/drawing/2014/main" id="{98912DC3-69B1-C15F-3CC0-F208D32BE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5EFBBF-D72F-57FD-F7AE-A2358027C8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B7611-DEE0-1B41-8AB6-4F66D4AB7D91}" type="slidenum">
              <a:rPr lang="en-US" smtClean="0"/>
              <a:t>‹#›</a:t>
            </a:fld>
            <a:endParaRPr lang="en-US"/>
          </a:p>
        </p:txBody>
      </p:sp>
    </p:spTree>
    <p:extLst>
      <p:ext uri="{BB962C8B-B14F-4D97-AF65-F5344CB8AC3E}">
        <p14:creationId xmlns:p14="http://schemas.microsoft.com/office/powerpoint/2010/main" val="29062825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CF68D7-E684-2CA7-5413-908A864843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4E537C-5F0B-48DA-B4C7-6D98BC4CD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76E93C-5C20-B114-36DB-6D10F9CF25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1F6EAD-8A8D-B24A-B933-966AA810BE1F}" type="datetimeFigureOut">
              <a:rPr lang="en-US" smtClean="0"/>
              <a:t>3/19/2025</a:t>
            </a:fld>
            <a:endParaRPr lang="en-US"/>
          </a:p>
        </p:txBody>
      </p:sp>
      <p:sp>
        <p:nvSpPr>
          <p:cNvPr id="5" name="Footer Placeholder 4">
            <a:extLst>
              <a:ext uri="{FF2B5EF4-FFF2-40B4-BE49-F238E27FC236}">
                <a16:creationId xmlns:a16="http://schemas.microsoft.com/office/drawing/2014/main" id="{A2B0DDC3-2D22-F57F-C417-A643F0AB19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360CFB0-1E36-5BF4-60D3-260B14045C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461080-58D1-404B-9C5B-4FA1328AA73E}" type="slidenum">
              <a:rPr lang="en-US" smtClean="0"/>
              <a:t>‹#›</a:t>
            </a:fld>
            <a:endParaRPr lang="en-US"/>
          </a:p>
        </p:txBody>
      </p:sp>
    </p:spTree>
    <p:extLst>
      <p:ext uri="{BB962C8B-B14F-4D97-AF65-F5344CB8AC3E}">
        <p14:creationId xmlns:p14="http://schemas.microsoft.com/office/powerpoint/2010/main" val="9120055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hyperlink" Target="mailto:Hilary.anderson@ruraldesigncentre.com" TargetMode="External"/><Relationship Id="rId5" Type="http://schemas.openxmlformats.org/officeDocument/2006/relationships/hyperlink" Target="mailto:liz.gray@ruraldesigncentre.com"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5C45C8-CFE0-2DAE-0F31-FECDA7FBD6C1}"/>
              </a:ext>
            </a:extLst>
          </p:cNvPr>
          <p:cNvSpPr txBox="1"/>
          <p:nvPr/>
        </p:nvSpPr>
        <p:spPr>
          <a:xfrm>
            <a:off x="2593541" y="3784830"/>
            <a:ext cx="5058949" cy="2985433"/>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Aptos"/>
                <a:ea typeface="+mn-ea"/>
                <a:cs typeface="+mn-cs"/>
              </a:rPr>
              <a:t>Purpose-driven, design-led.</a:t>
            </a:r>
          </a:p>
          <a:p>
            <a:pPr>
              <a:defRPr/>
            </a:pPr>
            <a:endParaRPr lang="en-GB" sz="3200">
              <a:solidFill>
                <a:prstClr val="white"/>
              </a:solidFill>
              <a:latin typeface="Aptos"/>
            </a:endParaRPr>
          </a:p>
          <a:p>
            <a:pPr>
              <a:defRPr/>
            </a:pPr>
            <a:r>
              <a:rPr lang="en-GB" sz="2000">
                <a:solidFill>
                  <a:prstClr val="white"/>
                </a:solidFill>
                <a:latin typeface="Aptos"/>
              </a:rPr>
              <a:t>Liz Gray – Head of Innovation</a:t>
            </a:r>
          </a:p>
          <a:p>
            <a:pPr>
              <a:defRPr/>
            </a:pPr>
            <a:r>
              <a:rPr lang="en-GB" sz="2000">
                <a:solidFill>
                  <a:prstClr val="white"/>
                </a:solidFill>
                <a:ea typeface="+mn-lt"/>
                <a:cs typeface="+mn-lt"/>
                <a:hlinkClick r:id="rId5">
                  <a:extLst>
                    <a:ext uri="{A12FA001-AC4F-418D-AE19-62706E023703}">
                      <ahyp:hlinkClr xmlns:ahyp="http://schemas.microsoft.com/office/drawing/2018/hyperlinkcolor" val="tx"/>
                    </a:ext>
                  </a:extLst>
                </a:hlinkClick>
              </a:rPr>
              <a:t>liz.gray@ruraldesigncentre.com</a:t>
            </a:r>
            <a:endParaRPr lang="en-GB" sz="2000">
              <a:solidFill>
                <a:prstClr val="white"/>
              </a:solidFill>
              <a:ea typeface="Calibri"/>
              <a:cs typeface="Calibri"/>
              <a:hlinkClick r:id="" action="ppaction://noaction">
                <a:extLst>
                  <a:ext uri="{A12FA001-AC4F-418D-AE19-62706E023703}">
                    <ahyp:hlinkClr xmlns:ahyp="http://schemas.microsoft.com/office/drawing/2018/hyperlinkcolor" val="tx"/>
                  </a:ext>
                </a:extLst>
              </a:hlinkClick>
            </a:endParaRPr>
          </a:p>
          <a:p>
            <a:pPr>
              <a:defRPr/>
            </a:pPr>
            <a:endParaRPr lang="en-GB" sz="2000">
              <a:solidFill>
                <a:prstClr val="white"/>
              </a:solidFill>
              <a:latin typeface="Calibri" panose="020F0502020204030204"/>
              <a:ea typeface="Calibri"/>
              <a:cs typeface="Calibri"/>
            </a:endParaRPr>
          </a:p>
          <a:p>
            <a:pPr>
              <a:defRPr/>
            </a:pPr>
            <a:r>
              <a:rPr lang="en-GB" sz="2000">
                <a:solidFill>
                  <a:prstClr val="white"/>
                </a:solidFill>
                <a:latin typeface="Aptos"/>
              </a:rPr>
              <a:t>Hilary Anderson – Innovation Associate</a:t>
            </a:r>
          </a:p>
          <a:p>
            <a:pPr>
              <a:defRPr/>
            </a:pPr>
            <a:r>
              <a:rPr lang="en-GB" sz="2000">
                <a:solidFill>
                  <a:prstClr val="white"/>
                </a:solidFill>
                <a:latin typeface="Aptos"/>
                <a:hlinkClick r:id="rId6">
                  <a:extLst>
                    <a:ext uri="{A12FA001-AC4F-418D-AE19-62706E023703}">
                      <ahyp:hlinkClr xmlns:ahyp="http://schemas.microsoft.com/office/drawing/2018/hyperlinkcolor" val="tx"/>
                    </a:ext>
                  </a:extLst>
                </a:hlinkClick>
              </a:rPr>
              <a:t>Hilary.anderson@ruraldesigncentre.com</a:t>
            </a:r>
          </a:p>
          <a:p>
            <a:pPr>
              <a:defRPr/>
            </a:pPr>
            <a:endParaRPr lang="en-GB" sz="2400">
              <a:solidFill>
                <a:prstClr val="white"/>
              </a:solidFill>
              <a:latin typeface="Aptos"/>
            </a:endParaRPr>
          </a:p>
        </p:txBody>
      </p:sp>
    </p:spTree>
    <p:extLst>
      <p:ext uri="{BB962C8B-B14F-4D97-AF65-F5344CB8AC3E}">
        <p14:creationId xmlns:p14="http://schemas.microsoft.com/office/powerpoint/2010/main" val="114768487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D73D03-496A-3A0C-DBE7-BAA556FF6F4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F7BE36A-9A6D-D254-BB8A-D48CE5BAF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60F3875-2261-DD0E-0D0D-F8DB33F77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24793501-E6CC-49ED-B5F6-61C59C6996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30" name="Freeform: Shape 29">
              <a:extLst>
                <a:ext uri="{FF2B5EF4-FFF2-40B4-BE49-F238E27FC236}">
                  <a16:creationId xmlns:a16="http://schemas.microsoft.com/office/drawing/2014/main" id="{E46687C2-CCBF-84BA-2953-BB841CA24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D9AEBD4-4DFA-16B1-D01E-057FD54BE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317E79C-FBAF-D098-B7E3-9DD7DAA81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Rural Design Centre">
            <a:extLst>
              <a:ext uri="{FF2B5EF4-FFF2-40B4-BE49-F238E27FC236}">
                <a16:creationId xmlns:a16="http://schemas.microsoft.com/office/drawing/2014/main" id="{23BD8B4A-86A5-BAB5-63D2-D5EDD86F80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9249581-FAA9-8466-3588-57AB036EEF9F}"/>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sp>
        <p:nvSpPr>
          <p:cNvPr id="10" name="Title 9">
            <a:extLst>
              <a:ext uri="{FF2B5EF4-FFF2-40B4-BE49-F238E27FC236}">
                <a16:creationId xmlns:a16="http://schemas.microsoft.com/office/drawing/2014/main" id="{34BBC97B-3611-F7A5-A2BE-412A9D891D94}"/>
              </a:ext>
            </a:extLst>
          </p:cNvPr>
          <p:cNvSpPr>
            <a:spLocks noGrp="1"/>
          </p:cNvSpPr>
          <p:nvPr>
            <p:ph type="title"/>
          </p:nvPr>
        </p:nvSpPr>
        <p:spPr>
          <a:xfrm>
            <a:off x="313038" y="30463"/>
            <a:ext cx="10515600" cy="1325563"/>
          </a:xfrm>
        </p:spPr>
        <p:txBody>
          <a:bodyPr/>
          <a:lstStyle/>
          <a:p>
            <a:r>
              <a:rPr lang="en-GB">
                <a:solidFill>
                  <a:srgbClr val="226459"/>
                </a:solidFill>
                <a:ea typeface="Calibri Light"/>
                <a:cs typeface="Calibri Light"/>
              </a:rPr>
              <a:t>Financials &amp; eligibility:</a:t>
            </a:r>
          </a:p>
        </p:txBody>
      </p:sp>
      <p:sp>
        <p:nvSpPr>
          <p:cNvPr id="2" name="TextBox 1">
            <a:extLst>
              <a:ext uri="{FF2B5EF4-FFF2-40B4-BE49-F238E27FC236}">
                <a16:creationId xmlns:a16="http://schemas.microsoft.com/office/drawing/2014/main" id="{1CA44DC3-4D36-C56F-BACA-6049EB205D4D}"/>
              </a:ext>
            </a:extLst>
          </p:cNvPr>
          <p:cNvSpPr txBox="1"/>
          <p:nvPr/>
        </p:nvSpPr>
        <p:spPr>
          <a:xfrm>
            <a:off x="438150" y="1356014"/>
            <a:ext cx="1192380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GB" sz="2400">
                <a:solidFill>
                  <a:srgbClr val="226459"/>
                </a:solidFill>
                <a:latin typeface="Calibri Light"/>
                <a:cs typeface="Arial"/>
              </a:rPr>
              <a:t>Coop aiming to raise grants to conduct the feasibility studies and installations.</a:t>
            </a:r>
            <a:endParaRPr lang="en-GB" sz="2400">
              <a:solidFill>
                <a:srgbClr val="226459"/>
              </a:solidFill>
              <a:latin typeface="Calibri Light"/>
              <a:ea typeface="Calibri Light"/>
              <a:cs typeface="Arial"/>
            </a:endParaRPr>
          </a:p>
          <a:p>
            <a:endParaRPr lang="en-GB" sz="2400">
              <a:solidFill>
                <a:srgbClr val="226459"/>
              </a:solidFill>
              <a:latin typeface="Calibri Light"/>
              <a:ea typeface="Calibri Light"/>
              <a:cs typeface="Arial"/>
            </a:endParaRPr>
          </a:p>
          <a:p>
            <a:pPr marL="342900" indent="-342900">
              <a:buFont typeface="Arial,Sans-Serif"/>
              <a:buChar char="•"/>
            </a:pPr>
            <a:r>
              <a:rPr lang="en-GB" sz="2400">
                <a:solidFill>
                  <a:srgbClr val="226459"/>
                </a:solidFill>
                <a:latin typeface="Calibri Light"/>
                <a:ea typeface="Calibri Light"/>
                <a:cs typeface="Arial"/>
              </a:rPr>
              <a:t>5 halls by August 2027</a:t>
            </a:r>
            <a:endParaRPr lang="en-GB" sz="2400">
              <a:solidFill>
                <a:srgbClr val="226459"/>
              </a:solidFill>
              <a:latin typeface="Calibri Light"/>
              <a:cs typeface="Arial"/>
            </a:endParaRPr>
          </a:p>
          <a:p>
            <a:endParaRPr lang="en-GB" sz="2400">
              <a:solidFill>
                <a:srgbClr val="226459"/>
              </a:solidFill>
              <a:latin typeface="Calibri Light"/>
              <a:ea typeface="Calibri Light"/>
              <a:cs typeface="Arial"/>
            </a:endParaRPr>
          </a:p>
          <a:p>
            <a:pPr marL="342900" indent="-342900">
              <a:buFont typeface="Arial,Sans-Serif"/>
              <a:buChar char="•"/>
            </a:pPr>
            <a:r>
              <a:rPr lang="en-GB" sz="2400">
                <a:solidFill>
                  <a:srgbClr val="226459"/>
                </a:solidFill>
                <a:latin typeface="Calibri Light"/>
                <a:ea typeface="Calibri Light"/>
                <a:cs typeface="Arial"/>
              </a:rPr>
              <a:t>A further 10 halls by August 2028</a:t>
            </a:r>
            <a:endParaRPr lang="en-GB" sz="2400">
              <a:solidFill>
                <a:srgbClr val="226459"/>
              </a:solidFill>
              <a:latin typeface="Calibri Light"/>
              <a:cs typeface="Arial"/>
            </a:endParaRPr>
          </a:p>
          <a:p>
            <a:r>
              <a:rPr lang="en-GB">
                <a:solidFill>
                  <a:srgbClr val="226459"/>
                </a:solidFill>
                <a:latin typeface="Calibri Light"/>
                <a:ea typeface="Calibri Light"/>
                <a:cs typeface="Arial"/>
              </a:rPr>
              <a:t>     (Depending on the capital generated, and the level of interest, we may install more than 15).</a:t>
            </a:r>
          </a:p>
          <a:p>
            <a:r>
              <a:rPr lang="en-US" sz="2400">
                <a:latin typeface="Calibri Light"/>
                <a:cs typeface="Arial"/>
              </a:rPr>
              <a:t>​</a:t>
            </a:r>
            <a:endParaRPr lang="en-US">
              <a:ea typeface="Calibri" panose="020F0502020204030204"/>
              <a:cs typeface="Calibri" panose="020F0502020204030204"/>
            </a:endParaRPr>
          </a:p>
          <a:p>
            <a:pPr marL="342900" indent="-342900">
              <a:buFont typeface="Arial,Sans-Serif"/>
              <a:buChar char="•"/>
            </a:pPr>
            <a:r>
              <a:rPr lang="en-GB" sz="2400">
                <a:solidFill>
                  <a:srgbClr val="226459"/>
                </a:solidFill>
                <a:latin typeface="Calibri Light"/>
                <a:cs typeface="Arial"/>
              </a:rPr>
              <a:t>The capital will be a mixture of grant and loan funding (repaid from revenues from the power generated)</a:t>
            </a:r>
            <a:endParaRPr lang="en-GB" sz="2400">
              <a:solidFill>
                <a:srgbClr val="226459"/>
              </a:solidFill>
              <a:latin typeface="Calibri Light"/>
              <a:ea typeface="Calibri Light"/>
              <a:cs typeface="Arial"/>
            </a:endParaRPr>
          </a:p>
          <a:p>
            <a:r>
              <a:rPr lang="en-US" sz="2400">
                <a:latin typeface="Calibri Light"/>
                <a:cs typeface="Arial"/>
              </a:rPr>
              <a:t>​</a:t>
            </a:r>
            <a:endParaRPr lang="en-US" sz="2400">
              <a:latin typeface="Calibri Light"/>
              <a:ea typeface="Calibri Light"/>
              <a:cs typeface="Arial"/>
            </a:endParaRPr>
          </a:p>
          <a:p>
            <a:pPr marL="342900" indent="-342900">
              <a:buFont typeface="Arial,Sans-Serif"/>
              <a:buChar char="•"/>
            </a:pPr>
            <a:r>
              <a:rPr lang="en-GB" sz="2400">
                <a:solidFill>
                  <a:srgbClr val="226459"/>
                </a:solidFill>
                <a:latin typeface="Calibri Light"/>
                <a:cs typeface="Arial"/>
              </a:rPr>
              <a:t>No funding required from members</a:t>
            </a:r>
            <a:endParaRPr lang="en-GB" sz="2400">
              <a:solidFill>
                <a:srgbClr val="226459"/>
              </a:solidFill>
              <a:latin typeface="Calibri Light"/>
              <a:ea typeface="Calibri Light"/>
              <a:cs typeface="Arial"/>
            </a:endParaRPr>
          </a:p>
          <a:p>
            <a:pPr marL="342900" indent="-342900">
              <a:buFont typeface="Arial,Sans-Serif"/>
              <a:buChar char="•"/>
            </a:pPr>
            <a:endParaRPr lang="en-GB" sz="2400">
              <a:solidFill>
                <a:srgbClr val="226459"/>
              </a:solidFill>
              <a:latin typeface="Calibri Light"/>
              <a:ea typeface="Calibri Light"/>
              <a:cs typeface="Arial"/>
            </a:endParaRPr>
          </a:p>
          <a:p>
            <a:pPr marL="342900" indent="-342900">
              <a:buFont typeface="Arial,Sans-Serif"/>
              <a:buChar char="•"/>
            </a:pPr>
            <a:r>
              <a:rPr lang="en-GB" sz="2400">
                <a:solidFill>
                  <a:srgbClr val="226459"/>
                </a:solidFill>
                <a:latin typeface="Calibri Light"/>
                <a:ea typeface="Calibri Light"/>
                <a:cs typeface="Arial"/>
              </a:rPr>
              <a:t>Eligibility -Based in County Durham, Rural (or serving rural population).</a:t>
            </a:r>
          </a:p>
        </p:txBody>
      </p:sp>
    </p:spTree>
    <p:extLst>
      <p:ext uri="{BB962C8B-B14F-4D97-AF65-F5344CB8AC3E}">
        <p14:creationId xmlns:p14="http://schemas.microsoft.com/office/powerpoint/2010/main" val="543686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FA1E50-384D-F9E3-4928-6108B67CFC5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7FB2CB-DDFA-3751-331D-5AD957DF8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43ACF1-4891-3921-9869-BF2EDC0B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CAC6B59-E025-CF77-06F3-041A2FA16883}"/>
              </a:ext>
            </a:extLst>
          </p:cNvPr>
          <p:cNvSpPr>
            <a:spLocks noGrp="1"/>
          </p:cNvSpPr>
          <p:nvPr>
            <p:ph type="title"/>
          </p:nvPr>
        </p:nvSpPr>
        <p:spPr>
          <a:xfrm>
            <a:off x="1937795" y="530860"/>
            <a:ext cx="10640754" cy="775845"/>
          </a:xfrm>
        </p:spPr>
        <p:txBody>
          <a:bodyPr vert="horz" lIns="91440" tIns="45720" rIns="91440" bIns="45720" rtlCol="0" anchor="b">
            <a:normAutofit/>
          </a:bodyPr>
          <a:lstStyle/>
          <a:p>
            <a:r>
              <a:rPr lang="en-GB">
                <a:solidFill>
                  <a:srgbClr val="226459"/>
                </a:solidFill>
                <a:ea typeface="Calibri Light"/>
                <a:cs typeface="Calibri Light"/>
              </a:rPr>
              <a:t>Governance</a:t>
            </a:r>
            <a:endParaRPr lang="en-US">
              <a:ea typeface="Calibri Light" panose="020F0302020204030204"/>
              <a:cs typeface="Calibri Light" panose="020F0302020204030204"/>
            </a:endParaRPr>
          </a:p>
        </p:txBody>
      </p:sp>
      <p:grpSp>
        <p:nvGrpSpPr>
          <p:cNvPr id="11" name="Group 10">
            <a:extLst>
              <a:ext uri="{FF2B5EF4-FFF2-40B4-BE49-F238E27FC236}">
                <a16:creationId xmlns:a16="http://schemas.microsoft.com/office/drawing/2014/main" id="{CB451DCB-A993-8486-6D16-7D0E67AA37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7" name="Freeform: Shape 16">
              <a:extLst>
                <a:ext uri="{FF2B5EF4-FFF2-40B4-BE49-F238E27FC236}">
                  <a16:creationId xmlns:a16="http://schemas.microsoft.com/office/drawing/2014/main" id="{27777F18-34B9-41EC-D18A-305117760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D7A4A99-68E5-65B3-2F58-DA3A3A509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3D411F9-40E2-2341-5D1E-FC82D2F2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 name="Freeform: Shape 19">
              <a:extLst>
                <a:ext uri="{FF2B5EF4-FFF2-40B4-BE49-F238E27FC236}">
                  <a16:creationId xmlns:a16="http://schemas.microsoft.com/office/drawing/2014/main" id="{2AF9E93F-2EA6-4195-A5BF-64C307523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540680EF-5364-FB40-B258-B3D0D31666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9" cy="2535121"/>
            <a:chOff x="-305" y="-1"/>
            <a:chExt cx="3832880" cy="2876136"/>
          </a:xfrm>
        </p:grpSpPr>
        <p:sp>
          <p:nvSpPr>
            <p:cNvPr id="23" name="Freeform: Shape 22">
              <a:extLst>
                <a:ext uri="{FF2B5EF4-FFF2-40B4-BE49-F238E27FC236}">
                  <a16:creationId xmlns:a16="http://schemas.microsoft.com/office/drawing/2014/main" id="{957F3B74-F987-509A-C296-8318A2E7B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D51E68F-7E82-0891-5A0F-1CE5F28D4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B6D046A-F6E7-57A0-6CA6-0EEAE7DF4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D0896E0-743F-8A4B-FC61-A79786343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2" descr="Rural Design Centre">
            <a:extLst>
              <a:ext uri="{FF2B5EF4-FFF2-40B4-BE49-F238E27FC236}">
                <a16:creationId xmlns:a16="http://schemas.microsoft.com/office/drawing/2014/main" id="{08158C26-A200-784E-6B79-678206DE97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387" y="260106"/>
            <a:ext cx="1328923" cy="131850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E2B929-37B5-41DF-8B60-68A85BBB5110}"/>
              </a:ext>
            </a:extLst>
          </p:cNvPr>
          <p:cNvSpPr txBox="1"/>
          <p:nvPr/>
        </p:nvSpPr>
        <p:spPr>
          <a:xfrm>
            <a:off x="1688178" y="1450517"/>
            <a:ext cx="10226314" cy="5405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ts val="3225"/>
              </a:lnSpc>
              <a:buFont typeface="Arial,Sans-Serif"/>
              <a:buChar char="•"/>
            </a:pPr>
            <a:r>
              <a:rPr lang="en-GB" sz="2400">
                <a:solidFill>
                  <a:srgbClr val="226459"/>
                </a:solidFill>
                <a:latin typeface="Calibri Light"/>
                <a:cs typeface="Arial"/>
              </a:rPr>
              <a:t>Coop to be formed as a Community Benefit Society</a:t>
            </a:r>
            <a:r>
              <a:rPr lang="en-US" sz="2400">
                <a:latin typeface="Calibri Light"/>
                <a:cs typeface="Arial"/>
              </a:rPr>
              <a:t>​</a:t>
            </a:r>
          </a:p>
          <a:p>
            <a:pPr>
              <a:lnSpc>
                <a:spcPts val="3225"/>
              </a:lnSpc>
            </a:pPr>
            <a:endParaRPr lang="en-US" sz="2400">
              <a:solidFill>
                <a:srgbClr val="000000"/>
              </a:solidFill>
              <a:latin typeface="Calibri Light"/>
              <a:ea typeface="Calibri Light"/>
              <a:cs typeface="Arial"/>
            </a:endParaRPr>
          </a:p>
          <a:p>
            <a:pPr marL="342900" indent="-342900">
              <a:lnSpc>
                <a:spcPts val="3225"/>
              </a:lnSpc>
              <a:buFont typeface="Arial,Sans-Serif"/>
              <a:buChar char="•"/>
            </a:pPr>
            <a:r>
              <a:rPr lang="en-GB" sz="2400">
                <a:solidFill>
                  <a:srgbClr val="226459"/>
                </a:solidFill>
                <a:latin typeface="Calibri Light"/>
                <a:cs typeface="Arial"/>
              </a:rPr>
              <a:t>All participating community buildings have a right to be a member of the Coop</a:t>
            </a:r>
            <a:endParaRPr lang="en-US" sz="2400">
              <a:solidFill>
                <a:srgbClr val="000000"/>
              </a:solidFill>
              <a:latin typeface="Calibri Light"/>
              <a:cs typeface="Arial"/>
            </a:endParaRPr>
          </a:p>
          <a:p>
            <a:pPr>
              <a:lnSpc>
                <a:spcPts val="3225"/>
              </a:lnSpc>
            </a:pPr>
            <a:r>
              <a:rPr lang="en-GB" sz="2400">
                <a:solidFill>
                  <a:srgbClr val="226459"/>
                </a:solidFill>
                <a:latin typeface="Calibri Light"/>
                <a:cs typeface="Arial"/>
              </a:rPr>
              <a:t> </a:t>
            </a:r>
            <a:r>
              <a:rPr lang="en-US" sz="2400">
                <a:latin typeface="Calibri Light"/>
                <a:cs typeface="Arial"/>
              </a:rPr>
              <a:t>​</a:t>
            </a:r>
            <a:endParaRPr lang="en-US" sz="2400">
              <a:latin typeface="Calibri Light"/>
              <a:ea typeface="Calibri Light"/>
              <a:cs typeface="Arial"/>
            </a:endParaRPr>
          </a:p>
          <a:p>
            <a:pPr marL="342900" indent="-342900">
              <a:lnSpc>
                <a:spcPts val="3225"/>
              </a:lnSpc>
              <a:buFont typeface="Arial,Sans-Serif"/>
              <a:buChar char="•"/>
            </a:pPr>
            <a:r>
              <a:rPr lang="en-GB" sz="2400">
                <a:solidFill>
                  <a:srgbClr val="226459"/>
                </a:solidFill>
                <a:latin typeface="Calibri Light"/>
                <a:cs typeface="Arial"/>
              </a:rPr>
              <a:t>One member / one share / one vote</a:t>
            </a:r>
            <a:r>
              <a:rPr lang="en-US" sz="2400">
                <a:latin typeface="Calibri Light"/>
                <a:cs typeface="Arial"/>
              </a:rPr>
              <a:t>​</a:t>
            </a:r>
            <a:endParaRPr lang="en-US" sz="2400">
              <a:latin typeface="Calibri Light"/>
              <a:ea typeface="Calibri Light"/>
              <a:cs typeface="Arial"/>
            </a:endParaRPr>
          </a:p>
          <a:p>
            <a:pPr marL="342900" indent="-342900">
              <a:lnSpc>
                <a:spcPts val="3225"/>
              </a:lnSpc>
              <a:buFont typeface="Arial,Sans-Serif"/>
              <a:buChar char="•"/>
            </a:pPr>
            <a:endParaRPr lang="en-US" sz="2400">
              <a:solidFill>
                <a:srgbClr val="000000"/>
              </a:solidFill>
              <a:latin typeface="Calibri Light"/>
              <a:cs typeface="Arial"/>
            </a:endParaRPr>
          </a:p>
          <a:p>
            <a:pPr marL="342900" indent="-342900">
              <a:lnSpc>
                <a:spcPts val="3225"/>
              </a:lnSpc>
              <a:buFont typeface="Arial,Sans-Serif"/>
              <a:buChar char="•"/>
            </a:pPr>
            <a:r>
              <a:rPr lang="en-GB" sz="2400">
                <a:solidFill>
                  <a:srgbClr val="226459"/>
                </a:solidFill>
                <a:latin typeface="Calibri Light"/>
                <a:cs typeface="Arial"/>
              </a:rPr>
              <a:t>Liability limited to value of share (£1)</a:t>
            </a:r>
            <a:r>
              <a:rPr lang="en-US" sz="2400">
                <a:latin typeface="Calibri Light"/>
                <a:cs typeface="Arial"/>
              </a:rPr>
              <a:t>​</a:t>
            </a:r>
            <a:endParaRPr lang="en-US" sz="2400">
              <a:latin typeface="Calibri Light"/>
              <a:ea typeface="Calibri Light"/>
              <a:cs typeface="Arial"/>
            </a:endParaRPr>
          </a:p>
          <a:p>
            <a:pPr marL="342900" indent="-342900">
              <a:lnSpc>
                <a:spcPts val="3225"/>
              </a:lnSpc>
              <a:buFont typeface="Arial,Sans-Serif"/>
              <a:buChar char="•"/>
            </a:pPr>
            <a:endParaRPr lang="en-US" sz="2400">
              <a:solidFill>
                <a:srgbClr val="000000"/>
              </a:solidFill>
              <a:latin typeface="Calibri Light"/>
              <a:cs typeface="Arial"/>
            </a:endParaRPr>
          </a:p>
          <a:p>
            <a:pPr marL="342900" indent="-342900">
              <a:lnSpc>
                <a:spcPts val="3225"/>
              </a:lnSpc>
              <a:buFont typeface="Arial,Sans-Serif"/>
              <a:buChar char="•"/>
            </a:pPr>
            <a:r>
              <a:rPr lang="en-GB" sz="2400">
                <a:solidFill>
                  <a:srgbClr val="226459"/>
                </a:solidFill>
                <a:latin typeface="Calibri Light"/>
                <a:cs typeface="Arial"/>
              </a:rPr>
              <a:t>Members appoint directors from mixture of members and independent directors with relevant expertise</a:t>
            </a:r>
            <a:r>
              <a:rPr lang="en-US" sz="2400">
                <a:latin typeface="Calibri Light"/>
                <a:cs typeface="Arial"/>
              </a:rPr>
              <a:t>​</a:t>
            </a:r>
            <a:endParaRPr lang="en-US" sz="2400">
              <a:latin typeface="Calibri Light"/>
              <a:ea typeface="Calibri Light"/>
              <a:cs typeface="Arial"/>
            </a:endParaRPr>
          </a:p>
          <a:p>
            <a:pPr marL="342900" indent="-342900">
              <a:lnSpc>
                <a:spcPts val="3225"/>
              </a:lnSpc>
              <a:buFont typeface="Arial,Sans-Serif"/>
              <a:buChar char="•"/>
            </a:pPr>
            <a:endParaRPr lang="en-US" sz="2400">
              <a:solidFill>
                <a:srgbClr val="000000"/>
              </a:solidFill>
              <a:latin typeface="Calibri Light"/>
              <a:cs typeface="Arial"/>
            </a:endParaRPr>
          </a:p>
          <a:p>
            <a:pPr marL="342900" indent="-342900">
              <a:lnSpc>
                <a:spcPts val="3225"/>
              </a:lnSpc>
              <a:buFont typeface="Arial,Sans-Serif"/>
              <a:buChar char="•"/>
            </a:pPr>
            <a:r>
              <a:rPr lang="en-GB" sz="2400">
                <a:solidFill>
                  <a:srgbClr val="226459"/>
                </a:solidFill>
                <a:latin typeface="Calibri Light"/>
                <a:cs typeface="Arial"/>
              </a:rPr>
              <a:t>Asset lock</a:t>
            </a:r>
            <a:r>
              <a:rPr lang="en-US" sz="2400">
                <a:latin typeface="Calibri Light"/>
                <a:cs typeface="Arial"/>
              </a:rPr>
              <a:t>​</a:t>
            </a:r>
            <a:endParaRPr lang="en-US" sz="2400">
              <a:latin typeface="Calibri Light"/>
              <a:ea typeface="Calibri Light"/>
              <a:cs typeface="Arial"/>
            </a:endParaRPr>
          </a:p>
          <a:p>
            <a:pPr marL="342900" indent="-342900">
              <a:lnSpc>
                <a:spcPts val="3225"/>
              </a:lnSpc>
              <a:buFont typeface="Arial,Sans-Serif"/>
              <a:buChar char="•"/>
            </a:pPr>
            <a:endParaRPr lang="en-GB" sz="2400">
              <a:solidFill>
                <a:srgbClr val="226459"/>
              </a:solidFill>
              <a:latin typeface="Calibri Light"/>
              <a:ea typeface="Calibri Light"/>
              <a:cs typeface="Arial"/>
            </a:endParaRPr>
          </a:p>
        </p:txBody>
      </p:sp>
    </p:spTree>
    <p:extLst>
      <p:ext uri="{BB962C8B-B14F-4D97-AF65-F5344CB8AC3E}">
        <p14:creationId xmlns:p14="http://schemas.microsoft.com/office/powerpoint/2010/main" val="219494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610E3A-7721-BD49-6C31-2687032A3F5A}"/>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F41B106-58DC-E841-FA87-FA8E8B0E0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3790C8-14EC-DC1D-119D-5C7638C3C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E87F8176-A9AB-A6E5-1480-2223DBDE27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30" name="Freeform: Shape 29">
              <a:extLst>
                <a:ext uri="{FF2B5EF4-FFF2-40B4-BE49-F238E27FC236}">
                  <a16:creationId xmlns:a16="http://schemas.microsoft.com/office/drawing/2014/main" id="{3575CC9A-0975-5F1E-EF06-418F04146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0E301DB-9EDA-2D90-E8E0-6EB2964A4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2AA4BBCF-B2DE-855F-9910-8DF92C1A5B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Rural Design Centre">
            <a:extLst>
              <a:ext uri="{FF2B5EF4-FFF2-40B4-BE49-F238E27FC236}">
                <a16:creationId xmlns:a16="http://schemas.microsoft.com/office/drawing/2014/main" id="{F2839BFA-3846-51BE-2EE9-0340D3910F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50841E5-7B1C-2AB3-D2DD-BF6D3FF11414}"/>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sp>
        <p:nvSpPr>
          <p:cNvPr id="10" name="Title 9">
            <a:extLst>
              <a:ext uri="{FF2B5EF4-FFF2-40B4-BE49-F238E27FC236}">
                <a16:creationId xmlns:a16="http://schemas.microsoft.com/office/drawing/2014/main" id="{21A4990F-717A-FA00-32C9-5833F4CFC314}"/>
              </a:ext>
            </a:extLst>
          </p:cNvPr>
          <p:cNvSpPr>
            <a:spLocks noGrp="1"/>
          </p:cNvSpPr>
          <p:nvPr>
            <p:ph type="title"/>
          </p:nvPr>
        </p:nvSpPr>
        <p:spPr>
          <a:xfrm>
            <a:off x="299349" y="25900"/>
            <a:ext cx="10515600" cy="1325563"/>
          </a:xfrm>
        </p:spPr>
        <p:txBody>
          <a:bodyPr>
            <a:normAutofit/>
          </a:bodyPr>
          <a:lstStyle/>
          <a:p>
            <a:r>
              <a:rPr lang="en-GB" sz="3600">
                <a:solidFill>
                  <a:srgbClr val="226459"/>
                </a:solidFill>
                <a:ea typeface="Calibri Light"/>
                <a:cs typeface="Calibri Light"/>
              </a:rPr>
              <a:t>Organisational structure considerations</a:t>
            </a:r>
          </a:p>
        </p:txBody>
      </p:sp>
      <p:sp>
        <p:nvSpPr>
          <p:cNvPr id="3" name="TextBox 2">
            <a:extLst>
              <a:ext uri="{FF2B5EF4-FFF2-40B4-BE49-F238E27FC236}">
                <a16:creationId xmlns:a16="http://schemas.microsoft.com/office/drawing/2014/main" id="{694BD9FA-AC65-9A22-952F-047954F67754}"/>
              </a:ext>
            </a:extLst>
          </p:cNvPr>
          <p:cNvSpPr txBox="1"/>
          <p:nvPr/>
        </p:nvSpPr>
        <p:spPr>
          <a:xfrm>
            <a:off x="350190" y="1015214"/>
            <a:ext cx="5393888" cy="461665"/>
          </a:xfrm>
          <a:prstGeom prst="rect">
            <a:avLst/>
          </a:prstGeom>
          <a:noFill/>
        </p:spPr>
        <p:txBody>
          <a:bodyPr wrap="square" lIns="91440" tIns="45720" rIns="91440" bIns="45720" rtlCol="0" anchor="t">
            <a:spAutoFit/>
          </a:bodyPr>
          <a:lstStyle/>
          <a:p>
            <a:r>
              <a:rPr lang="en-GB" sz="2400">
                <a:solidFill>
                  <a:srgbClr val="226459"/>
                </a:solidFill>
              </a:rPr>
              <a:t>How we arrived at a CBS</a:t>
            </a:r>
            <a:r>
              <a:rPr lang="en-GB" sz="2400">
                <a:solidFill>
                  <a:srgbClr val="226459"/>
                </a:solidFill>
                <a:ea typeface="Calibri"/>
                <a:cs typeface="Calibri"/>
              </a:rPr>
              <a:t> model?</a:t>
            </a:r>
          </a:p>
        </p:txBody>
      </p:sp>
      <p:graphicFrame>
        <p:nvGraphicFramePr>
          <p:cNvPr id="2" name="Table 1">
            <a:extLst>
              <a:ext uri="{FF2B5EF4-FFF2-40B4-BE49-F238E27FC236}">
                <a16:creationId xmlns:a16="http://schemas.microsoft.com/office/drawing/2014/main" id="{15A8EF27-BC96-A54F-350D-18A7BB618C52}"/>
              </a:ext>
            </a:extLst>
          </p:cNvPr>
          <p:cNvGraphicFramePr>
            <a:graphicFrameLocks noGrp="1"/>
          </p:cNvGraphicFramePr>
          <p:nvPr>
            <p:extLst>
              <p:ext uri="{D42A27DB-BD31-4B8C-83A1-F6EECF244321}">
                <p14:modId xmlns:p14="http://schemas.microsoft.com/office/powerpoint/2010/main" val="2988366605"/>
              </p:ext>
            </p:extLst>
          </p:nvPr>
        </p:nvGraphicFramePr>
        <p:xfrm>
          <a:off x="2066981" y="1478371"/>
          <a:ext cx="8064762" cy="4825302"/>
        </p:xfrm>
        <a:graphic>
          <a:graphicData uri="http://schemas.openxmlformats.org/drawingml/2006/table">
            <a:tbl>
              <a:tblPr firstRow="1" bandRow="1">
                <a:tableStyleId>{93296810-A885-4BE3-A3E7-6D5BEEA58F35}</a:tableStyleId>
              </a:tblPr>
              <a:tblGrid>
                <a:gridCol w="1084901">
                  <a:extLst>
                    <a:ext uri="{9D8B030D-6E8A-4147-A177-3AD203B41FA5}">
                      <a16:colId xmlns:a16="http://schemas.microsoft.com/office/drawing/2014/main" val="1841549095"/>
                    </a:ext>
                  </a:extLst>
                </a:gridCol>
                <a:gridCol w="1008617">
                  <a:extLst>
                    <a:ext uri="{9D8B030D-6E8A-4147-A177-3AD203B41FA5}">
                      <a16:colId xmlns:a16="http://schemas.microsoft.com/office/drawing/2014/main" val="4034694625"/>
                    </a:ext>
                  </a:extLst>
                </a:gridCol>
                <a:gridCol w="1133148">
                  <a:extLst>
                    <a:ext uri="{9D8B030D-6E8A-4147-A177-3AD203B41FA5}">
                      <a16:colId xmlns:a16="http://schemas.microsoft.com/office/drawing/2014/main" val="2510861000"/>
                    </a:ext>
                  </a:extLst>
                </a:gridCol>
                <a:gridCol w="1287502">
                  <a:extLst>
                    <a:ext uri="{9D8B030D-6E8A-4147-A177-3AD203B41FA5}">
                      <a16:colId xmlns:a16="http://schemas.microsoft.com/office/drawing/2014/main" val="1634675178"/>
                    </a:ext>
                  </a:extLst>
                </a:gridCol>
                <a:gridCol w="1283847">
                  <a:extLst>
                    <a:ext uri="{9D8B030D-6E8A-4147-A177-3AD203B41FA5}">
                      <a16:colId xmlns:a16="http://schemas.microsoft.com/office/drawing/2014/main" val="3542276820"/>
                    </a:ext>
                  </a:extLst>
                </a:gridCol>
                <a:gridCol w="712326">
                  <a:extLst>
                    <a:ext uri="{9D8B030D-6E8A-4147-A177-3AD203B41FA5}">
                      <a16:colId xmlns:a16="http://schemas.microsoft.com/office/drawing/2014/main" val="1084876205"/>
                    </a:ext>
                  </a:extLst>
                </a:gridCol>
                <a:gridCol w="1554421">
                  <a:extLst>
                    <a:ext uri="{9D8B030D-6E8A-4147-A177-3AD203B41FA5}">
                      <a16:colId xmlns:a16="http://schemas.microsoft.com/office/drawing/2014/main" val="486793937"/>
                    </a:ext>
                  </a:extLst>
                </a:gridCol>
              </a:tblGrid>
              <a:tr h="357150">
                <a:tc gridSpan="7">
                  <a:txBody>
                    <a:bodyPr/>
                    <a:lstStyle/>
                    <a:p>
                      <a:r>
                        <a:rPr lang="en-GB"/>
                        <a:t>Community Owned Business Legal Structures</a:t>
                      </a:r>
                    </a:p>
                  </a:txBody>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552190430"/>
                  </a:ext>
                </a:extLst>
              </a:tr>
              <a:tr h="830132">
                <a:tc>
                  <a:txBody>
                    <a:bodyPr/>
                    <a:lstStyle/>
                    <a:p>
                      <a:r>
                        <a:rPr lang="en-GB" sz="1200" b="1"/>
                        <a:t>Legal Form</a:t>
                      </a:r>
                    </a:p>
                  </a:txBody>
                  <a:tcPr/>
                </a:tc>
                <a:tc>
                  <a:txBody>
                    <a:bodyPr/>
                    <a:lstStyle/>
                    <a:p>
                      <a:r>
                        <a:rPr lang="en-GB" sz="1200" b="1"/>
                        <a:t>Regulator</a:t>
                      </a:r>
                    </a:p>
                  </a:txBody>
                  <a:tcPr/>
                </a:tc>
                <a:tc>
                  <a:txBody>
                    <a:bodyPr/>
                    <a:lstStyle/>
                    <a:p>
                      <a:r>
                        <a:rPr lang="en-GB" sz="1200" b="1"/>
                        <a:t>Community Shares</a:t>
                      </a:r>
                    </a:p>
                  </a:txBody>
                  <a:tcPr/>
                </a:tc>
                <a:tc>
                  <a:txBody>
                    <a:bodyPr/>
                    <a:lstStyle/>
                    <a:p>
                      <a:r>
                        <a:rPr lang="en-GB" sz="1200" b="1"/>
                        <a:t>Gift Aid on Donations</a:t>
                      </a:r>
                    </a:p>
                  </a:txBody>
                  <a:tcPr/>
                </a:tc>
                <a:tc>
                  <a:txBody>
                    <a:bodyPr/>
                    <a:lstStyle/>
                    <a:p>
                      <a:r>
                        <a:rPr lang="en-GB" sz="1200" b="1"/>
                        <a:t>VAT Relief on Goods &amp; Services</a:t>
                      </a:r>
                    </a:p>
                  </a:txBody>
                  <a:tcPr/>
                </a:tc>
                <a:tc>
                  <a:txBody>
                    <a:bodyPr/>
                    <a:lstStyle/>
                    <a:p>
                      <a:r>
                        <a:rPr lang="en-GB" sz="1200" b="1"/>
                        <a:t>Grants</a:t>
                      </a:r>
                    </a:p>
                  </a:txBody>
                  <a:tcPr/>
                </a:tc>
                <a:tc>
                  <a:txBody>
                    <a:bodyPr/>
                    <a:lstStyle/>
                    <a:p>
                      <a:r>
                        <a:rPr lang="en-GB" sz="1200" b="1"/>
                        <a:t>Decision Making</a:t>
                      </a:r>
                    </a:p>
                  </a:txBody>
                  <a:tcPr/>
                </a:tc>
                <a:extLst>
                  <a:ext uri="{0D108BD9-81ED-4DB2-BD59-A6C34878D82A}">
                    <a16:rowId xmlns:a16="http://schemas.microsoft.com/office/drawing/2014/main" val="2615851279"/>
                  </a:ext>
                </a:extLst>
              </a:tr>
              <a:tr h="656383">
                <a:tc>
                  <a:txBody>
                    <a:bodyPr/>
                    <a:lstStyle/>
                    <a:p>
                      <a:r>
                        <a:rPr lang="en-GB" sz="1200" b="1"/>
                        <a:t>CIC Ltd by guarantee</a:t>
                      </a:r>
                    </a:p>
                  </a:txBody>
                  <a:tcPr/>
                </a:tc>
                <a:tc>
                  <a:txBody>
                    <a:bodyPr/>
                    <a:lstStyle/>
                    <a:p>
                      <a:r>
                        <a:rPr lang="en-GB" sz="1200" b="1"/>
                        <a:t>Companies</a:t>
                      </a:r>
                    </a:p>
                    <a:p>
                      <a:pPr lvl="0">
                        <a:buNone/>
                      </a:pPr>
                      <a:r>
                        <a:rPr lang="en-GB" sz="1200" b="1"/>
                        <a:t>House/CIC Regulator</a:t>
                      </a:r>
                    </a:p>
                  </a:txBody>
                  <a:tcPr/>
                </a:tc>
                <a:tc>
                  <a:txBody>
                    <a:bodyPr/>
                    <a:lstStyle/>
                    <a:p>
                      <a:r>
                        <a:rPr lang="en-GB" sz="1200" b="1"/>
                        <a:t>No</a:t>
                      </a:r>
                    </a:p>
                  </a:txBody>
                  <a:tcPr/>
                </a:tc>
                <a:tc>
                  <a:txBody>
                    <a:bodyPr/>
                    <a:lstStyle/>
                    <a:p>
                      <a:r>
                        <a:rPr lang="en-GB" sz="1200" b="1"/>
                        <a:t>No</a:t>
                      </a:r>
                    </a:p>
                  </a:txBody>
                  <a:tcPr/>
                </a:tc>
                <a:tc>
                  <a:txBody>
                    <a:bodyPr/>
                    <a:lstStyle/>
                    <a:p>
                      <a:r>
                        <a:rPr lang="en-GB" sz="1200" b="1"/>
                        <a:t>No</a:t>
                      </a:r>
                    </a:p>
                  </a:txBody>
                  <a:tcPr/>
                </a:tc>
                <a:tc>
                  <a:txBody>
                    <a:bodyPr/>
                    <a:lstStyle/>
                    <a:p>
                      <a:r>
                        <a:rPr lang="en-GB" sz="1200" b="1"/>
                        <a:t>Some</a:t>
                      </a:r>
                    </a:p>
                  </a:txBody>
                  <a:tcPr/>
                </a:tc>
                <a:tc>
                  <a:txBody>
                    <a:bodyPr/>
                    <a:lstStyle/>
                    <a:p>
                      <a:r>
                        <a:rPr lang="en-GB" sz="1200" b="1"/>
                        <a:t>Board of Directors appointed by members </a:t>
                      </a:r>
                    </a:p>
                  </a:txBody>
                  <a:tcPr/>
                </a:tc>
                <a:extLst>
                  <a:ext uri="{0D108BD9-81ED-4DB2-BD59-A6C34878D82A}">
                    <a16:rowId xmlns:a16="http://schemas.microsoft.com/office/drawing/2014/main" val="2950769866"/>
                  </a:ext>
                </a:extLst>
              </a:tr>
              <a:tr h="859090">
                <a:tc>
                  <a:txBody>
                    <a:bodyPr/>
                    <a:lstStyle/>
                    <a:p>
                      <a:r>
                        <a:rPr lang="en-GB" sz="1200" b="1"/>
                        <a:t>CBS</a:t>
                      </a:r>
                    </a:p>
                  </a:txBody>
                  <a:tcPr>
                    <a:solidFill>
                      <a:srgbClr val="FFFF00"/>
                    </a:solidFill>
                  </a:tcPr>
                </a:tc>
                <a:tc>
                  <a:txBody>
                    <a:bodyPr/>
                    <a:lstStyle/>
                    <a:p>
                      <a:r>
                        <a:rPr lang="en-GB" sz="1200" b="1" dirty="0"/>
                        <a:t>Financial Conduct Authority</a:t>
                      </a:r>
                    </a:p>
                  </a:txBody>
                  <a:tcPr>
                    <a:solidFill>
                      <a:srgbClr val="FFFF00"/>
                    </a:solidFill>
                  </a:tcPr>
                </a:tc>
                <a:tc>
                  <a:txBody>
                    <a:bodyPr/>
                    <a:lstStyle/>
                    <a:p>
                      <a:r>
                        <a:rPr lang="en-GB" sz="1200" b="1"/>
                        <a:t>Yes</a:t>
                      </a:r>
                    </a:p>
                  </a:txBody>
                  <a:tcPr>
                    <a:solidFill>
                      <a:srgbClr val="FFFF00"/>
                    </a:solidFill>
                  </a:tcPr>
                </a:tc>
                <a:tc>
                  <a:txBody>
                    <a:bodyPr/>
                    <a:lstStyle/>
                    <a:p>
                      <a:r>
                        <a:rPr lang="en-GB" sz="1200" b="1"/>
                        <a:t>No</a:t>
                      </a:r>
                    </a:p>
                  </a:txBody>
                  <a:tcPr>
                    <a:solidFill>
                      <a:srgbClr val="FFFF00"/>
                    </a:solidFill>
                  </a:tcPr>
                </a:tc>
                <a:tc>
                  <a:txBody>
                    <a:bodyPr/>
                    <a:lstStyle/>
                    <a:p>
                      <a:r>
                        <a:rPr lang="en-GB" sz="1200" b="1"/>
                        <a:t>No</a:t>
                      </a:r>
                    </a:p>
                  </a:txBody>
                  <a:tcPr>
                    <a:solidFill>
                      <a:srgbClr val="FFFF00"/>
                    </a:solidFill>
                  </a:tcPr>
                </a:tc>
                <a:tc>
                  <a:txBody>
                    <a:bodyPr/>
                    <a:lstStyle/>
                    <a:p>
                      <a:r>
                        <a:rPr lang="en-GB" sz="1200" b="1"/>
                        <a:t>Most</a:t>
                      </a:r>
                    </a:p>
                  </a:txBody>
                  <a:tcPr>
                    <a:solidFill>
                      <a:srgbClr val="FFFF00"/>
                    </a:solidFill>
                  </a:tcPr>
                </a:tc>
                <a:tc>
                  <a:txBody>
                    <a:bodyPr/>
                    <a:lstStyle/>
                    <a:p>
                      <a:r>
                        <a:rPr lang="en-GB" sz="1200" b="1"/>
                        <a:t>Board of Directors appointed by members – 1 member, 1 vote</a:t>
                      </a:r>
                    </a:p>
                  </a:txBody>
                  <a:tcPr>
                    <a:solidFill>
                      <a:srgbClr val="FFFF00"/>
                    </a:solidFill>
                  </a:tcPr>
                </a:tc>
                <a:extLst>
                  <a:ext uri="{0D108BD9-81ED-4DB2-BD59-A6C34878D82A}">
                    <a16:rowId xmlns:a16="http://schemas.microsoft.com/office/drawing/2014/main" val="1999684551"/>
                  </a:ext>
                </a:extLst>
              </a:tr>
              <a:tr h="859090">
                <a:tc>
                  <a:txBody>
                    <a:bodyPr/>
                    <a:lstStyle/>
                    <a:p>
                      <a:r>
                        <a:rPr lang="en-GB" sz="1200" b="1"/>
                        <a:t>Charitable CBS</a:t>
                      </a:r>
                    </a:p>
                  </a:txBody>
                  <a:tcPr/>
                </a:tc>
                <a:tc>
                  <a:txBody>
                    <a:bodyPr/>
                    <a:lstStyle/>
                    <a:p>
                      <a:r>
                        <a:rPr lang="en-GB" sz="1200" b="1"/>
                        <a:t>Financial Conduct Authority HMRC</a:t>
                      </a:r>
                    </a:p>
                  </a:txBody>
                  <a:tcPr/>
                </a:tc>
                <a:tc>
                  <a:txBody>
                    <a:bodyPr/>
                    <a:lstStyle/>
                    <a:p>
                      <a:r>
                        <a:rPr lang="en-GB" sz="1200" b="1"/>
                        <a:t>Yes</a:t>
                      </a:r>
                    </a:p>
                  </a:txBody>
                  <a:tcPr/>
                </a:tc>
                <a:tc>
                  <a:txBody>
                    <a:bodyPr/>
                    <a:lstStyle/>
                    <a:p>
                      <a:r>
                        <a:rPr lang="en-GB" sz="1200" b="1"/>
                        <a:t>Yes</a:t>
                      </a:r>
                    </a:p>
                  </a:txBody>
                  <a:tcPr/>
                </a:tc>
                <a:tc>
                  <a:txBody>
                    <a:bodyPr/>
                    <a:lstStyle/>
                    <a:p>
                      <a:r>
                        <a:rPr lang="en-GB" sz="1200" b="1"/>
                        <a:t>Yes</a:t>
                      </a:r>
                    </a:p>
                  </a:txBody>
                  <a:tcPr/>
                </a:tc>
                <a:tc>
                  <a:txBody>
                    <a:bodyPr/>
                    <a:lstStyle/>
                    <a:p>
                      <a:r>
                        <a:rPr lang="en-GB" sz="1200" b="1"/>
                        <a:t>All </a:t>
                      </a:r>
                    </a:p>
                  </a:txBody>
                  <a:tcPr/>
                </a:tc>
                <a:tc>
                  <a:txBody>
                    <a:bodyPr/>
                    <a:lstStyle/>
                    <a:p>
                      <a:pPr lvl="0">
                        <a:buNone/>
                      </a:pPr>
                      <a:r>
                        <a:rPr lang="en-GB" sz="1200" b="1" i="0" u="none" strike="noStrike" noProof="0">
                          <a:solidFill>
                            <a:srgbClr val="000000"/>
                          </a:solidFill>
                          <a:latin typeface="Calibri"/>
                        </a:rPr>
                        <a:t>Board of Directors appointed by members – 1 member, 1 vote</a:t>
                      </a:r>
                      <a:endParaRPr lang="en-US" sz="1200" b="1"/>
                    </a:p>
                  </a:txBody>
                  <a:tcPr/>
                </a:tc>
                <a:extLst>
                  <a:ext uri="{0D108BD9-81ED-4DB2-BD59-A6C34878D82A}">
                    <a16:rowId xmlns:a16="http://schemas.microsoft.com/office/drawing/2014/main" val="2381475563"/>
                  </a:ext>
                </a:extLst>
              </a:tr>
              <a:tr h="1254847">
                <a:tc>
                  <a:txBody>
                    <a:bodyPr/>
                    <a:lstStyle/>
                    <a:p>
                      <a:r>
                        <a:rPr lang="en-GB" sz="1200" b="1"/>
                        <a:t>Charitable Incorporated Organisation Association Model</a:t>
                      </a:r>
                    </a:p>
                  </a:txBody>
                  <a:tcPr/>
                </a:tc>
                <a:tc>
                  <a:txBody>
                    <a:bodyPr/>
                    <a:lstStyle/>
                    <a:p>
                      <a:r>
                        <a:rPr lang="en-GB" sz="1200" b="1"/>
                        <a:t>The Charity Commission</a:t>
                      </a:r>
                    </a:p>
                  </a:txBody>
                  <a:tcPr/>
                </a:tc>
                <a:tc>
                  <a:txBody>
                    <a:bodyPr/>
                    <a:lstStyle/>
                    <a:p>
                      <a:r>
                        <a:rPr lang="en-GB" sz="1200" b="1"/>
                        <a:t>No</a:t>
                      </a:r>
                    </a:p>
                  </a:txBody>
                  <a:tcPr/>
                </a:tc>
                <a:tc>
                  <a:txBody>
                    <a:bodyPr/>
                    <a:lstStyle/>
                    <a:p>
                      <a:r>
                        <a:rPr lang="en-GB" sz="1200" b="1"/>
                        <a:t>Yes</a:t>
                      </a:r>
                    </a:p>
                  </a:txBody>
                  <a:tcPr/>
                </a:tc>
                <a:tc>
                  <a:txBody>
                    <a:bodyPr/>
                    <a:lstStyle/>
                    <a:p>
                      <a:r>
                        <a:rPr lang="en-GB" sz="1200" b="1"/>
                        <a:t>Yes</a:t>
                      </a:r>
                    </a:p>
                  </a:txBody>
                  <a:tcPr/>
                </a:tc>
                <a:tc>
                  <a:txBody>
                    <a:bodyPr/>
                    <a:lstStyle/>
                    <a:p>
                      <a:r>
                        <a:rPr lang="en-GB" sz="1200" b="1"/>
                        <a:t>All</a:t>
                      </a:r>
                    </a:p>
                  </a:txBody>
                  <a:tcPr/>
                </a:tc>
                <a:tc>
                  <a:txBody>
                    <a:bodyPr/>
                    <a:lstStyle/>
                    <a:p>
                      <a:r>
                        <a:rPr lang="en-GB" sz="1200" b="1" dirty="0"/>
                        <a:t>Board of Trustee/Directors elected and appointed by members with simple majority</a:t>
                      </a:r>
                    </a:p>
                  </a:txBody>
                  <a:tcPr/>
                </a:tc>
                <a:extLst>
                  <a:ext uri="{0D108BD9-81ED-4DB2-BD59-A6C34878D82A}">
                    <a16:rowId xmlns:a16="http://schemas.microsoft.com/office/drawing/2014/main" val="808952894"/>
                  </a:ext>
                </a:extLst>
              </a:tr>
            </a:tbl>
          </a:graphicData>
        </a:graphic>
      </p:graphicFrame>
      <p:sp>
        <p:nvSpPr>
          <p:cNvPr id="8" name="Speech Bubble: Oval 7">
            <a:extLst>
              <a:ext uri="{FF2B5EF4-FFF2-40B4-BE49-F238E27FC236}">
                <a16:creationId xmlns:a16="http://schemas.microsoft.com/office/drawing/2014/main" id="{450B450D-2DBE-7677-4DA5-8856F5917819}"/>
              </a:ext>
            </a:extLst>
          </p:cNvPr>
          <p:cNvSpPr/>
          <p:nvPr/>
        </p:nvSpPr>
        <p:spPr>
          <a:xfrm>
            <a:off x="315863" y="1853145"/>
            <a:ext cx="1569455" cy="1277971"/>
          </a:xfrm>
          <a:prstGeom prst="wedgeEllipseCallou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Bradley Hand ITC"/>
                <a:ea typeface="Calibri"/>
                <a:cs typeface="Calibri"/>
              </a:rPr>
              <a:t>Will funding come from grants?</a:t>
            </a:r>
          </a:p>
        </p:txBody>
      </p:sp>
      <p:sp>
        <p:nvSpPr>
          <p:cNvPr id="12" name="Speech Bubble: Oval 11">
            <a:extLst>
              <a:ext uri="{FF2B5EF4-FFF2-40B4-BE49-F238E27FC236}">
                <a16:creationId xmlns:a16="http://schemas.microsoft.com/office/drawing/2014/main" id="{60D72D91-1F48-BC7C-4DB4-A22CC29B33FE}"/>
              </a:ext>
            </a:extLst>
          </p:cNvPr>
          <p:cNvSpPr/>
          <p:nvPr/>
        </p:nvSpPr>
        <p:spPr>
          <a:xfrm>
            <a:off x="7999741" y="593793"/>
            <a:ext cx="1642460" cy="839935"/>
          </a:xfrm>
          <a:prstGeom prst="wedgeEllipseCallou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Bradley Hand ITC"/>
                <a:ea typeface="Calibri"/>
                <a:cs typeface="Calibri"/>
              </a:rPr>
              <a:t>Will it be incorporated</a:t>
            </a:r>
          </a:p>
        </p:txBody>
      </p:sp>
      <p:sp>
        <p:nvSpPr>
          <p:cNvPr id="13" name="Speech Bubble: Oval 12">
            <a:extLst>
              <a:ext uri="{FF2B5EF4-FFF2-40B4-BE49-F238E27FC236}">
                <a16:creationId xmlns:a16="http://schemas.microsoft.com/office/drawing/2014/main" id="{D1A37909-1753-FB2A-4C1E-8E1C2FFD8428}"/>
              </a:ext>
            </a:extLst>
          </p:cNvPr>
          <p:cNvSpPr/>
          <p:nvPr/>
        </p:nvSpPr>
        <p:spPr>
          <a:xfrm>
            <a:off x="297612" y="3518595"/>
            <a:ext cx="1601394" cy="1204965"/>
          </a:xfrm>
          <a:prstGeom prst="wedgeEllipseCallou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Bradley Hand ITC"/>
                <a:ea typeface="Calibri"/>
                <a:cs typeface="Calibri"/>
              </a:rPr>
              <a:t>Will there be a financial profit?</a:t>
            </a:r>
          </a:p>
        </p:txBody>
      </p:sp>
      <p:sp>
        <p:nvSpPr>
          <p:cNvPr id="14" name="Speech Bubble: Oval 13">
            <a:extLst>
              <a:ext uri="{FF2B5EF4-FFF2-40B4-BE49-F238E27FC236}">
                <a16:creationId xmlns:a16="http://schemas.microsoft.com/office/drawing/2014/main" id="{ED498B5F-D8FE-D49B-14B7-D45B8BB34FE2}"/>
              </a:ext>
            </a:extLst>
          </p:cNvPr>
          <p:cNvSpPr/>
          <p:nvPr/>
        </p:nvSpPr>
        <p:spPr>
          <a:xfrm>
            <a:off x="352365" y="5215984"/>
            <a:ext cx="1496449" cy="935755"/>
          </a:xfrm>
          <a:prstGeom prst="wedgeEllipseCallou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Bradley Hand ITC"/>
                <a:ea typeface="Calibri"/>
                <a:cs typeface="Calibri"/>
              </a:rPr>
              <a:t>Are there charitable aims?</a:t>
            </a:r>
          </a:p>
        </p:txBody>
      </p:sp>
      <p:sp>
        <p:nvSpPr>
          <p:cNvPr id="15" name="Speech Bubble: Oval 14">
            <a:extLst>
              <a:ext uri="{FF2B5EF4-FFF2-40B4-BE49-F238E27FC236}">
                <a16:creationId xmlns:a16="http://schemas.microsoft.com/office/drawing/2014/main" id="{A1ACCF6A-D0B4-DCA9-ABF9-6D16D9CFBCF3}"/>
              </a:ext>
            </a:extLst>
          </p:cNvPr>
          <p:cNvSpPr/>
          <p:nvPr/>
        </p:nvSpPr>
        <p:spPr>
          <a:xfrm>
            <a:off x="10253802" y="1853145"/>
            <a:ext cx="1542078" cy="1113708"/>
          </a:xfrm>
          <a:prstGeom prst="wedgeEllipseCallou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Bradley Hand ITC"/>
                <a:ea typeface="Calibri"/>
                <a:cs typeface="Calibri"/>
              </a:rPr>
              <a:t>Will there be a revenue stream?</a:t>
            </a:r>
          </a:p>
        </p:txBody>
      </p:sp>
      <p:sp>
        <p:nvSpPr>
          <p:cNvPr id="16" name="Speech Bubble: Oval 15">
            <a:extLst>
              <a:ext uri="{FF2B5EF4-FFF2-40B4-BE49-F238E27FC236}">
                <a16:creationId xmlns:a16="http://schemas.microsoft.com/office/drawing/2014/main" id="{C183BEF1-E84E-2755-3937-C3EB162F2393}"/>
              </a:ext>
            </a:extLst>
          </p:cNvPr>
          <p:cNvSpPr/>
          <p:nvPr/>
        </p:nvSpPr>
        <p:spPr>
          <a:xfrm>
            <a:off x="4253622" y="5685958"/>
            <a:ext cx="1724592" cy="812558"/>
          </a:xfrm>
          <a:prstGeom prst="wedgeEllipseCallou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Bradley Hand ITC"/>
                <a:ea typeface="Calibri"/>
                <a:cs typeface="Calibri"/>
              </a:rPr>
              <a:t>Will there be employees?</a:t>
            </a:r>
          </a:p>
        </p:txBody>
      </p:sp>
      <p:sp>
        <p:nvSpPr>
          <p:cNvPr id="17" name="Speech Bubble: Oval 16">
            <a:extLst>
              <a:ext uri="{FF2B5EF4-FFF2-40B4-BE49-F238E27FC236}">
                <a16:creationId xmlns:a16="http://schemas.microsoft.com/office/drawing/2014/main" id="{E6E21301-E283-98B2-418F-2BC4033708DE}"/>
              </a:ext>
            </a:extLst>
          </p:cNvPr>
          <p:cNvSpPr/>
          <p:nvPr/>
        </p:nvSpPr>
        <p:spPr>
          <a:xfrm>
            <a:off x="10253802" y="3518593"/>
            <a:ext cx="1560328" cy="995073"/>
          </a:xfrm>
          <a:prstGeom prst="wedgeEllipseCallou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Bradley Hand ITC"/>
                <a:ea typeface="Calibri"/>
                <a:cs typeface="Calibri"/>
              </a:rPr>
              <a:t>Will there be voting members?</a:t>
            </a:r>
          </a:p>
        </p:txBody>
      </p:sp>
      <p:sp>
        <p:nvSpPr>
          <p:cNvPr id="18" name="Speech Bubble: Oval 17">
            <a:extLst>
              <a:ext uri="{FF2B5EF4-FFF2-40B4-BE49-F238E27FC236}">
                <a16:creationId xmlns:a16="http://schemas.microsoft.com/office/drawing/2014/main" id="{9BD4263B-0F69-2939-CADF-0BF2C46DDDDC}"/>
              </a:ext>
            </a:extLst>
          </p:cNvPr>
          <p:cNvSpPr/>
          <p:nvPr/>
        </p:nvSpPr>
        <p:spPr>
          <a:xfrm>
            <a:off x="10240111" y="5024343"/>
            <a:ext cx="1669840" cy="1054391"/>
          </a:xfrm>
          <a:prstGeom prst="wedgeEllipseCallou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Bradley Hand ITC"/>
                <a:ea typeface="Calibri"/>
                <a:cs typeface="Calibri"/>
              </a:rPr>
              <a:t>Will there be a management committee</a:t>
            </a:r>
          </a:p>
        </p:txBody>
      </p:sp>
    </p:spTree>
    <p:extLst>
      <p:ext uri="{BB962C8B-B14F-4D97-AF65-F5344CB8AC3E}">
        <p14:creationId xmlns:p14="http://schemas.microsoft.com/office/powerpoint/2010/main" val="34724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122242-475C-5670-9D86-0AD001F36F08}"/>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B6D03E5-1441-CBB7-83B5-DA4917A30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83E1CEC-A779-E257-FF56-B70261E00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892CD47A-D6C8-C2F6-8AF4-C4690B9E0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30" name="Freeform: Shape 29">
              <a:extLst>
                <a:ext uri="{FF2B5EF4-FFF2-40B4-BE49-F238E27FC236}">
                  <a16:creationId xmlns:a16="http://schemas.microsoft.com/office/drawing/2014/main" id="{114C4A42-20D0-EAC8-772D-1B5C700DA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73E581F-546D-498B-57D9-3472E1EF8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29E9987B-0C41-0B6C-DE6D-DC977C0E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Rural Design Centre">
            <a:extLst>
              <a:ext uri="{FF2B5EF4-FFF2-40B4-BE49-F238E27FC236}">
                <a16:creationId xmlns:a16="http://schemas.microsoft.com/office/drawing/2014/main" id="{C186A137-4BDA-BCA8-2D97-2FBD14D60F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38847DE-2EA6-6FAC-8463-7DA64FCD43D8}"/>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sp>
        <p:nvSpPr>
          <p:cNvPr id="10" name="Title 9">
            <a:extLst>
              <a:ext uri="{FF2B5EF4-FFF2-40B4-BE49-F238E27FC236}">
                <a16:creationId xmlns:a16="http://schemas.microsoft.com/office/drawing/2014/main" id="{FFE53C55-A6A9-AAB3-A0B9-3C7FB27A6680}"/>
              </a:ext>
            </a:extLst>
          </p:cNvPr>
          <p:cNvSpPr>
            <a:spLocks noGrp="1"/>
          </p:cNvSpPr>
          <p:nvPr>
            <p:ph type="title"/>
          </p:nvPr>
        </p:nvSpPr>
        <p:spPr>
          <a:xfrm>
            <a:off x="8791416" y="2650567"/>
            <a:ext cx="3191933" cy="1376362"/>
          </a:xfrm>
        </p:spPr>
        <p:txBody>
          <a:bodyPr>
            <a:normAutofit/>
          </a:bodyPr>
          <a:lstStyle/>
          <a:p>
            <a:r>
              <a:rPr lang="en-GB" sz="3600">
                <a:solidFill>
                  <a:srgbClr val="226459"/>
                </a:solidFill>
                <a:ea typeface="Calibri Light"/>
                <a:cs typeface="Calibri Light"/>
              </a:rPr>
              <a:t>How we arrived </a:t>
            </a:r>
            <a:br>
              <a:rPr lang="en-GB" sz="3600">
                <a:solidFill>
                  <a:srgbClr val="226459"/>
                </a:solidFill>
                <a:ea typeface="Calibri Light"/>
                <a:cs typeface="Calibri Light"/>
              </a:rPr>
            </a:br>
            <a:r>
              <a:rPr lang="en-GB" sz="3600">
                <a:solidFill>
                  <a:srgbClr val="226459"/>
                </a:solidFill>
                <a:ea typeface="Calibri Light"/>
                <a:cs typeface="Calibri Light"/>
              </a:rPr>
              <a:t>at a CBS model:</a:t>
            </a:r>
          </a:p>
        </p:txBody>
      </p:sp>
      <p:pic>
        <p:nvPicPr>
          <p:cNvPr id="19" name="Picture 18" descr="Profile for Ovesco">
            <a:extLst>
              <a:ext uri="{FF2B5EF4-FFF2-40B4-BE49-F238E27FC236}">
                <a16:creationId xmlns:a16="http://schemas.microsoft.com/office/drawing/2014/main" id="{AEB3C3AF-3F1C-C9AA-18F4-09A7C3A3B8E6}"/>
              </a:ext>
            </a:extLst>
          </p:cNvPr>
          <p:cNvPicPr>
            <a:picLocks noChangeAspect="1"/>
          </p:cNvPicPr>
          <p:nvPr/>
        </p:nvPicPr>
        <p:blipFill>
          <a:blip r:embed="rId4" cstate="email">
            <a:extLst>
              <a:ext uri="{28A0092B-C50C-407E-A947-70E740481C1C}">
                <a14:useLocalDpi xmlns:a14="http://schemas.microsoft.com/office/drawing/2010/main"/>
              </a:ext>
            </a:extLst>
          </a:blip>
          <a:srcRect l="-180" t="20928" r="-33" b="18745"/>
          <a:stretch/>
        </p:blipFill>
        <p:spPr>
          <a:xfrm>
            <a:off x="10380823" y="4904918"/>
            <a:ext cx="1504759" cy="899984"/>
          </a:xfrm>
          <a:prstGeom prst="rect">
            <a:avLst/>
          </a:prstGeom>
        </p:spPr>
      </p:pic>
      <p:pic>
        <p:nvPicPr>
          <p:cNvPr id="4" name="Picture 3" descr="A diagram of a company&#10;&#10;AI-generated content may be incorrect.">
            <a:extLst>
              <a:ext uri="{FF2B5EF4-FFF2-40B4-BE49-F238E27FC236}">
                <a16:creationId xmlns:a16="http://schemas.microsoft.com/office/drawing/2014/main" id="{B5FA2FF1-D476-799E-AB6B-2BA912D77D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7451" y="132215"/>
            <a:ext cx="7289360" cy="6413468"/>
          </a:xfrm>
          <a:prstGeom prst="rect">
            <a:avLst/>
          </a:prstGeom>
        </p:spPr>
      </p:pic>
      <p:pic>
        <p:nvPicPr>
          <p:cNvPr id="8" name="Picture 7" descr="A white text on a green background&#10;&#10;AI-generated content may be incorrect.">
            <a:extLst>
              <a:ext uri="{FF2B5EF4-FFF2-40B4-BE49-F238E27FC236}">
                <a16:creationId xmlns:a16="http://schemas.microsoft.com/office/drawing/2014/main" id="{8D6CC91B-0010-D191-95D9-07E2D470B2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4580" y="5934073"/>
            <a:ext cx="1902620" cy="502445"/>
          </a:xfrm>
          <a:prstGeom prst="rect">
            <a:avLst/>
          </a:prstGeom>
        </p:spPr>
      </p:pic>
    </p:spTree>
    <p:extLst>
      <p:ext uri="{BB962C8B-B14F-4D97-AF65-F5344CB8AC3E}">
        <p14:creationId xmlns:p14="http://schemas.microsoft.com/office/powerpoint/2010/main" val="2550798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987F77-7AC1-D733-9472-2CE5432AC241}"/>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0" name="Freeform: Shape 29">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35" name="Freeform: Shape 34">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2" descr="Rural Design Centre">
            <a:extLst>
              <a:ext uri="{FF2B5EF4-FFF2-40B4-BE49-F238E27FC236}">
                <a16:creationId xmlns:a16="http://schemas.microsoft.com/office/drawing/2014/main" id="{F1545BF5-48F5-B208-798E-F963D2B6338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8311629-BDAF-20EC-0C17-CC49049C2A5A}"/>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sp>
        <p:nvSpPr>
          <p:cNvPr id="3" name="Title 2">
            <a:extLst>
              <a:ext uri="{FF2B5EF4-FFF2-40B4-BE49-F238E27FC236}">
                <a16:creationId xmlns:a16="http://schemas.microsoft.com/office/drawing/2014/main" id="{C6B41875-5765-E4D3-C64D-33076F341FD5}"/>
              </a:ext>
            </a:extLst>
          </p:cNvPr>
          <p:cNvSpPr>
            <a:spLocks noGrp="1"/>
          </p:cNvSpPr>
          <p:nvPr>
            <p:ph type="title"/>
          </p:nvPr>
        </p:nvSpPr>
        <p:spPr>
          <a:xfrm>
            <a:off x="632871" y="-312520"/>
            <a:ext cx="10515600" cy="1325563"/>
          </a:xfrm>
        </p:spPr>
        <p:txBody>
          <a:bodyPr>
            <a:normAutofit/>
          </a:bodyPr>
          <a:lstStyle/>
          <a:p>
            <a:br>
              <a:rPr lang="en-GB">
                <a:ea typeface="Calibri Light"/>
                <a:cs typeface="Calibri Light"/>
              </a:rPr>
            </a:br>
            <a:r>
              <a:rPr lang="en-GB">
                <a:solidFill>
                  <a:srgbClr val="226459"/>
                </a:solidFill>
                <a:ea typeface="Calibri Light"/>
                <a:cs typeface="Calibri Light"/>
              </a:rPr>
              <a:t>Next steps &amp; t</a:t>
            </a:r>
            <a:r>
              <a:rPr lang="en-GB" i="1">
                <a:solidFill>
                  <a:srgbClr val="226459"/>
                </a:solidFill>
                <a:ea typeface="Calibri Light"/>
                <a:cs typeface="Calibri Light"/>
              </a:rPr>
              <a:t>imeframes</a:t>
            </a:r>
            <a:endParaRPr lang="en-GB" i="1">
              <a:ea typeface="Calibri Light"/>
              <a:cs typeface="Calibri Light"/>
            </a:endParaRPr>
          </a:p>
        </p:txBody>
      </p:sp>
      <p:sp>
        <p:nvSpPr>
          <p:cNvPr id="2" name="TextBox 1">
            <a:extLst>
              <a:ext uri="{FF2B5EF4-FFF2-40B4-BE49-F238E27FC236}">
                <a16:creationId xmlns:a16="http://schemas.microsoft.com/office/drawing/2014/main" id="{1526D562-E785-3F36-D2CA-B9EC27F6C11E}"/>
              </a:ext>
            </a:extLst>
          </p:cNvPr>
          <p:cNvSpPr txBox="1"/>
          <p:nvPr/>
        </p:nvSpPr>
        <p:spPr>
          <a:xfrm>
            <a:off x="635441" y="1090754"/>
            <a:ext cx="10244563" cy="5650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ts val="2400"/>
              </a:lnSpc>
              <a:buFont typeface="Arial"/>
              <a:buChar char="•"/>
            </a:pPr>
            <a:r>
              <a:rPr lang="en-GB" sz="2800">
                <a:solidFill>
                  <a:srgbClr val="226459"/>
                </a:solidFill>
                <a:cs typeface="Segoe UI"/>
              </a:rPr>
              <a:t>Secure funding</a:t>
            </a:r>
            <a:r>
              <a:rPr lang="en-US" sz="2800">
                <a:solidFill>
                  <a:srgbClr val="226459"/>
                </a:solidFill>
                <a:cs typeface="Segoe UI"/>
              </a:rPr>
              <a:t>​ to conduct feasibility studies and installations</a:t>
            </a:r>
            <a:endParaRPr lang="en-US" sz="2800">
              <a:solidFill>
                <a:srgbClr val="226459"/>
              </a:solidFill>
              <a:ea typeface="Calibri"/>
              <a:cs typeface="Segoe UI"/>
            </a:endParaRPr>
          </a:p>
          <a:p>
            <a:pPr>
              <a:lnSpc>
                <a:spcPts val="2400"/>
              </a:lnSpc>
            </a:pPr>
            <a:r>
              <a:rPr lang="en-US" sz="2800">
                <a:solidFill>
                  <a:srgbClr val="226459"/>
                </a:solidFill>
                <a:ea typeface="Calibri"/>
                <a:cs typeface="Segoe UI"/>
              </a:rPr>
              <a:t>     </a:t>
            </a:r>
            <a:r>
              <a:rPr lang="en-US" sz="2800" i="1">
                <a:solidFill>
                  <a:srgbClr val="226459"/>
                </a:solidFill>
                <a:ea typeface="Calibri"/>
                <a:cs typeface="Segoe UI"/>
              </a:rPr>
              <a:t> </a:t>
            </a:r>
            <a:r>
              <a:rPr lang="en-US" sz="2000" i="1">
                <a:solidFill>
                  <a:srgbClr val="226459"/>
                </a:solidFill>
                <a:ea typeface="Calibri"/>
                <a:cs typeface="Segoe UI"/>
              </a:rPr>
              <a:t>Ongoing – grant applications have begun.</a:t>
            </a:r>
          </a:p>
          <a:p>
            <a:pPr>
              <a:lnSpc>
                <a:spcPts val="2400"/>
              </a:lnSpc>
            </a:pPr>
            <a:r>
              <a:rPr lang="en-US" sz="2000" i="1">
                <a:solidFill>
                  <a:srgbClr val="226459"/>
                </a:solidFill>
                <a:ea typeface="Calibri"/>
                <a:cs typeface="Segoe UI"/>
              </a:rPr>
              <a:t>        First grants (feasibility) available estimated – August/September 2025.</a:t>
            </a:r>
          </a:p>
          <a:p>
            <a:pPr marL="457200" indent="-457200">
              <a:lnSpc>
                <a:spcPts val="2400"/>
              </a:lnSpc>
              <a:buFont typeface="Arial"/>
              <a:buChar char="•"/>
            </a:pPr>
            <a:endParaRPr lang="en-US" sz="2800">
              <a:solidFill>
                <a:srgbClr val="226459"/>
              </a:solidFill>
              <a:cs typeface="Segoe UI"/>
            </a:endParaRPr>
          </a:p>
          <a:p>
            <a:pPr marL="457200" indent="-457200">
              <a:lnSpc>
                <a:spcPts val="2400"/>
              </a:lnSpc>
              <a:buFont typeface="Arial"/>
              <a:buChar char="•"/>
            </a:pPr>
            <a:r>
              <a:rPr lang="en-GB" sz="2800">
                <a:solidFill>
                  <a:srgbClr val="226459"/>
                </a:solidFill>
                <a:cs typeface="Segoe UI"/>
              </a:rPr>
              <a:t>Set up procurement database</a:t>
            </a:r>
            <a:r>
              <a:rPr lang="en-US" sz="2800">
                <a:solidFill>
                  <a:srgbClr val="226459"/>
                </a:solidFill>
                <a:cs typeface="Segoe UI"/>
              </a:rPr>
              <a:t>​</a:t>
            </a:r>
            <a:endParaRPr lang="en-US" sz="2800">
              <a:solidFill>
                <a:srgbClr val="226459"/>
              </a:solidFill>
              <a:ea typeface="Calibri" panose="020F0502020204030204"/>
              <a:cs typeface="Segoe UI"/>
            </a:endParaRPr>
          </a:p>
          <a:p>
            <a:pPr>
              <a:lnSpc>
                <a:spcPts val="2400"/>
              </a:lnSpc>
            </a:pPr>
            <a:r>
              <a:rPr lang="en-US" sz="2800">
                <a:solidFill>
                  <a:srgbClr val="226459"/>
                </a:solidFill>
                <a:ea typeface="Calibri" panose="020F0502020204030204"/>
                <a:cs typeface="Segoe UI"/>
              </a:rPr>
              <a:t>      </a:t>
            </a:r>
            <a:r>
              <a:rPr lang="en-US" sz="2000" i="1">
                <a:solidFill>
                  <a:srgbClr val="226459"/>
                </a:solidFill>
                <a:ea typeface="Calibri" panose="020F0502020204030204"/>
                <a:cs typeface="Segoe UI"/>
              </a:rPr>
              <a:t>We have begun setting up our database, we are creating a procurement system, taking       </a:t>
            </a:r>
          </a:p>
          <a:p>
            <a:pPr>
              <a:lnSpc>
                <a:spcPts val="2400"/>
              </a:lnSpc>
            </a:pPr>
            <a:r>
              <a:rPr lang="en-US" sz="2000" i="1">
                <a:solidFill>
                  <a:srgbClr val="226459"/>
                </a:solidFill>
                <a:ea typeface="Calibri" panose="020F0502020204030204"/>
                <a:cs typeface="Segoe UI"/>
              </a:rPr>
              <a:t>         advice from experts.</a:t>
            </a:r>
            <a:endParaRPr lang="en-US"/>
          </a:p>
          <a:p>
            <a:pPr>
              <a:lnSpc>
                <a:spcPts val="2400"/>
              </a:lnSpc>
            </a:pPr>
            <a:r>
              <a:rPr lang="en-US" sz="2000" i="1">
                <a:solidFill>
                  <a:srgbClr val="226459"/>
                </a:solidFill>
                <a:ea typeface="Calibri" panose="020F0502020204030204"/>
                <a:cs typeface="Segoe UI"/>
              </a:rPr>
              <a:t>         Procurement period estimated – Ongoing</a:t>
            </a:r>
          </a:p>
          <a:p>
            <a:pPr>
              <a:lnSpc>
                <a:spcPts val="2400"/>
              </a:lnSpc>
            </a:pPr>
            <a:endParaRPr lang="en-US" sz="2800">
              <a:solidFill>
                <a:srgbClr val="226459"/>
              </a:solidFill>
              <a:cs typeface="Segoe UI"/>
            </a:endParaRPr>
          </a:p>
          <a:p>
            <a:pPr marL="457200" indent="-457200">
              <a:lnSpc>
                <a:spcPts val="2400"/>
              </a:lnSpc>
              <a:buFont typeface="Arial"/>
              <a:buChar char="•"/>
            </a:pPr>
            <a:r>
              <a:rPr lang="en-GB" sz="2800">
                <a:solidFill>
                  <a:srgbClr val="226459"/>
                </a:solidFill>
                <a:cs typeface="Segoe UI"/>
              </a:rPr>
              <a:t>Register Organisation and set up bank account etc</a:t>
            </a:r>
            <a:r>
              <a:rPr lang="en-US" sz="2800">
                <a:solidFill>
                  <a:srgbClr val="226459"/>
                </a:solidFill>
                <a:cs typeface="Segoe UI"/>
              </a:rPr>
              <a:t>​</a:t>
            </a:r>
            <a:endParaRPr lang="en-US" sz="2800">
              <a:solidFill>
                <a:srgbClr val="226459"/>
              </a:solidFill>
              <a:ea typeface="Calibri"/>
              <a:cs typeface="Segoe UI"/>
            </a:endParaRPr>
          </a:p>
          <a:p>
            <a:pPr>
              <a:lnSpc>
                <a:spcPts val="2400"/>
              </a:lnSpc>
            </a:pPr>
            <a:r>
              <a:rPr lang="en-US" sz="2000" i="1">
                <a:solidFill>
                  <a:srgbClr val="226459"/>
                </a:solidFill>
                <a:ea typeface="Calibri"/>
                <a:cs typeface="Segoe UI"/>
              </a:rPr>
              <a:t>        Estimated by July 2025.</a:t>
            </a:r>
          </a:p>
          <a:p>
            <a:pPr marL="457200" indent="-457200">
              <a:lnSpc>
                <a:spcPts val="2400"/>
              </a:lnSpc>
              <a:buFont typeface="Arial"/>
              <a:buChar char="•"/>
            </a:pPr>
            <a:endParaRPr lang="en-US" sz="2800">
              <a:solidFill>
                <a:srgbClr val="226459"/>
              </a:solidFill>
              <a:ea typeface="Calibri"/>
              <a:cs typeface="Segoe UI"/>
            </a:endParaRPr>
          </a:p>
          <a:p>
            <a:pPr marL="457200" indent="-457200">
              <a:lnSpc>
                <a:spcPts val="2400"/>
              </a:lnSpc>
              <a:buFont typeface="Arial"/>
              <a:buChar char="•"/>
            </a:pPr>
            <a:r>
              <a:rPr lang="en-US" sz="2800">
                <a:solidFill>
                  <a:srgbClr val="226459"/>
                </a:solidFill>
                <a:ea typeface="Calibri"/>
                <a:cs typeface="Calibri"/>
              </a:rPr>
              <a:t>Join the NEPO scheme</a:t>
            </a:r>
            <a:endParaRPr lang="en-US" sz="2800">
              <a:solidFill>
                <a:srgbClr val="226459"/>
              </a:solidFill>
              <a:ea typeface="Calibri" panose="020F0502020204030204"/>
              <a:cs typeface="Segoe UI"/>
            </a:endParaRPr>
          </a:p>
          <a:p>
            <a:pPr>
              <a:lnSpc>
                <a:spcPts val="2400"/>
              </a:lnSpc>
            </a:pPr>
            <a:r>
              <a:rPr lang="en-US" sz="2000" i="1">
                <a:solidFill>
                  <a:srgbClr val="226459"/>
                </a:solidFill>
                <a:ea typeface="Calibri"/>
                <a:cs typeface="Calibri"/>
              </a:rPr>
              <a:t>        NEPO will be set up when we have a list of clients signed up to the cooperative – Dec 25</a:t>
            </a:r>
          </a:p>
          <a:p>
            <a:pPr marL="457200" indent="-457200">
              <a:lnSpc>
                <a:spcPts val="2400"/>
              </a:lnSpc>
              <a:buFont typeface="Arial"/>
              <a:buChar char="•"/>
            </a:pPr>
            <a:endParaRPr lang="en-US" sz="2800">
              <a:solidFill>
                <a:srgbClr val="226459"/>
              </a:solidFill>
              <a:cs typeface="Calibri"/>
            </a:endParaRPr>
          </a:p>
          <a:p>
            <a:pPr marL="457200" indent="-457200">
              <a:lnSpc>
                <a:spcPts val="2400"/>
              </a:lnSpc>
              <a:buFont typeface="Arial"/>
              <a:buChar char="•"/>
            </a:pPr>
            <a:r>
              <a:rPr lang="en-GB" sz="2800">
                <a:solidFill>
                  <a:srgbClr val="226459"/>
                </a:solidFill>
                <a:cs typeface="Segoe UI"/>
              </a:rPr>
              <a:t>Convene the steering group</a:t>
            </a:r>
            <a:r>
              <a:rPr lang="en-US" sz="2800">
                <a:solidFill>
                  <a:srgbClr val="226459"/>
                </a:solidFill>
                <a:cs typeface="Segoe UI"/>
              </a:rPr>
              <a:t>​</a:t>
            </a:r>
            <a:endParaRPr lang="en-US" sz="2800">
              <a:solidFill>
                <a:srgbClr val="226459"/>
              </a:solidFill>
              <a:ea typeface="Calibri"/>
              <a:cs typeface="Segoe UI"/>
            </a:endParaRPr>
          </a:p>
          <a:p>
            <a:pPr>
              <a:lnSpc>
                <a:spcPts val="2400"/>
              </a:lnSpc>
            </a:pPr>
            <a:r>
              <a:rPr lang="en-US" sz="2000" i="1">
                <a:solidFill>
                  <a:srgbClr val="226459"/>
                </a:solidFill>
                <a:ea typeface="Calibri"/>
                <a:cs typeface="Segoe UI"/>
              </a:rPr>
              <a:t>        Ongoing</a:t>
            </a:r>
          </a:p>
          <a:p>
            <a:pPr marL="457200" indent="-457200">
              <a:lnSpc>
                <a:spcPts val="2400"/>
              </a:lnSpc>
              <a:buFont typeface="Arial"/>
              <a:buChar char="•"/>
            </a:pPr>
            <a:endParaRPr lang="en-GB" sz="2800">
              <a:solidFill>
                <a:srgbClr val="226459"/>
              </a:solidFill>
              <a:ea typeface="Calibri"/>
              <a:cs typeface="Segoe UI"/>
            </a:endParaRPr>
          </a:p>
        </p:txBody>
      </p:sp>
    </p:spTree>
    <p:extLst>
      <p:ext uri="{BB962C8B-B14F-4D97-AF65-F5344CB8AC3E}">
        <p14:creationId xmlns:p14="http://schemas.microsoft.com/office/powerpoint/2010/main" val="3503116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750707-8C9E-E3BE-5C89-D156AE3ABB6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3D864F-A242-B991-E071-A9B7CD22D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13828D-5D98-A493-5C93-1DB7D506A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F7DB51B-3C6B-9BEE-D032-65BA78BED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7" name="Freeform: Shape 16">
              <a:extLst>
                <a:ext uri="{FF2B5EF4-FFF2-40B4-BE49-F238E27FC236}">
                  <a16:creationId xmlns:a16="http://schemas.microsoft.com/office/drawing/2014/main" id="{B39E6959-FA5B-0098-89BD-D31298E55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BC08E63-0DBE-45DF-7871-684E76692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0C10172-2317-3D9D-9F67-FF930E571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 name="Freeform: Shape 19">
              <a:extLst>
                <a:ext uri="{FF2B5EF4-FFF2-40B4-BE49-F238E27FC236}">
                  <a16:creationId xmlns:a16="http://schemas.microsoft.com/office/drawing/2014/main" id="{5A33CBF9-C6C6-4391-D4A0-145E10FDD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6C14615C-19AA-9173-4F15-3C9B8A00DF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3" name="Freeform: Shape 22">
              <a:extLst>
                <a:ext uri="{FF2B5EF4-FFF2-40B4-BE49-F238E27FC236}">
                  <a16:creationId xmlns:a16="http://schemas.microsoft.com/office/drawing/2014/main" id="{63BBDBD9-CBDA-1584-9F26-912E5E5E5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74A9859-6269-584A-7EE2-E34D24614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F15F5E2-5679-812E-037F-F9EF1CEE3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D9925D8E-DD2C-8C1C-0863-32735E067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ue curtain with text on it&#10;&#10;AI-generated content may be incorrect.">
            <a:extLst>
              <a:ext uri="{FF2B5EF4-FFF2-40B4-BE49-F238E27FC236}">
                <a16:creationId xmlns:a16="http://schemas.microsoft.com/office/drawing/2014/main" id="{25D66BE5-E78D-141C-AB36-D6CCE3C37F43}"/>
              </a:ext>
            </a:extLst>
          </p:cNvPr>
          <p:cNvPicPr>
            <a:picLocks noChangeAspect="1"/>
          </p:cNvPicPr>
          <p:nvPr/>
        </p:nvPicPr>
        <p:blipFill>
          <a:blip r:embed="rId3" cstate="screen">
            <a:extLst>
              <a:ext uri="{28A0092B-C50C-407E-A947-70E740481C1C}">
                <a14:useLocalDpi xmlns:a14="http://schemas.microsoft.com/office/drawing/2010/main"/>
              </a:ext>
            </a:extLst>
          </a:blip>
          <a:srcRect t="17909" r="53" b="8256"/>
          <a:stretch/>
        </p:blipFill>
        <p:spPr>
          <a:xfrm>
            <a:off x="1155157" y="1090527"/>
            <a:ext cx="9694021" cy="5063605"/>
          </a:xfrm>
          <a:prstGeom prst="rect">
            <a:avLst/>
          </a:prstGeom>
        </p:spPr>
      </p:pic>
      <p:sp>
        <p:nvSpPr>
          <p:cNvPr id="4" name="TextBox 3">
            <a:extLst>
              <a:ext uri="{FF2B5EF4-FFF2-40B4-BE49-F238E27FC236}">
                <a16:creationId xmlns:a16="http://schemas.microsoft.com/office/drawing/2014/main" id="{6D91DD8A-5648-CBA5-DA27-0AF4D27DF902}"/>
              </a:ext>
            </a:extLst>
          </p:cNvPr>
          <p:cNvSpPr txBox="1"/>
          <p:nvPr/>
        </p:nvSpPr>
        <p:spPr>
          <a:xfrm>
            <a:off x="1005657" y="357729"/>
            <a:ext cx="63104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226459"/>
                </a:solidFill>
                <a:latin typeface="Calibri Light"/>
                <a:ea typeface="Calibri Light"/>
                <a:cs typeface="Calibri Light"/>
              </a:rPr>
              <a:t>Voting &amp; reflection time</a:t>
            </a:r>
            <a:endParaRPr lang="en-GB" sz="4000">
              <a:solidFill>
                <a:srgbClr val="226459"/>
              </a:solidFill>
            </a:endParaRPr>
          </a:p>
        </p:txBody>
      </p:sp>
    </p:spTree>
    <p:extLst>
      <p:ext uri="{BB962C8B-B14F-4D97-AF65-F5344CB8AC3E}">
        <p14:creationId xmlns:p14="http://schemas.microsoft.com/office/powerpoint/2010/main" val="17540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FE9EAC-F16B-7F52-BE21-EEB64C2816F8}"/>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2AFEB2-FDD7-55AD-078C-E0FF13386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0A61BC-FDEC-1810-FD25-8CC79F020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46D8160-8C5F-E175-BE2C-7D1E8C3A9C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0" name="Freeform: Shape 29">
              <a:extLst>
                <a:ext uri="{FF2B5EF4-FFF2-40B4-BE49-F238E27FC236}">
                  <a16:creationId xmlns:a16="http://schemas.microsoft.com/office/drawing/2014/main" id="{D3BF1EA9-58D4-FEF3-A803-36DF71DF8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AF4A8E31-5408-8E91-3A56-B85E3A292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C3809C46-394C-0D79-889E-FFFA810D6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BD886F66-FD2C-A4A7-111A-3F4A70000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F0409969-425E-29D3-A3DB-9E8BAC909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35" name="Freeform: Shape 34">
              <a:extLst>
                <a:ext uri="{FF2B5EF4-FFF2-40B4-BE49-F238E27FC236}">
                  <a16:creationId xmlns:a16="http://schemas.microsoft.com/office/drawing/2014/main" id="{58323E74-6EEE-88DF-E82A-7FA4CD2C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544B03AB-5508-9176-7990-F0DF71C4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2" descr="Rural Design Centre">
            <a:extLst>
              <a:ext uri="{FF2B5EF4-FFF2-40B4-BE49-F238E27FC236}">
                <a16:creationId xmlns:a16="http://schemas.microsoft.com/office/drawing/2014/main" id="{97890B7D-B79B-DA4A-0E0F-B930598009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3173E4F-A71D-1462-726C-4A0DD1B37565}"/>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sp>
        <p:nvSpPr>
          <p:cNvPr id="3" name="Title 2">
            <a:extLst>
              <a:ext uri="{FF2B5EF4-FFF2-40B4-BE49-F238E27FC236}">
                <a16:creationId xmlns:a16="http://schemas.microsoft.com/office/drawing/2014/main" id="{85EEC23B-6D6F-81E6-1AEE-0330103AEE26}"/>
              </a:ext>
            </a:extLst>
          </p:cNvPr>
          <p:cNvSpPr>
            <a:spLocks noGrp="1"/>
          </p:cNvSpPr>
          <p:nvPr>
            <p:ph type="title"/>
          </p:nvPr>
        </p:nvSpPr>
        <p:spPr>
          <a:xfrm>
            <a:off x="838200" y="917233"/>
            <a:ext cx="10515600" cy="1325563"/>
          </a:xfrm>
        </p:spPr>
        <p:txBody>
          <a:bodyPr/>
          <a:lstStyle/>
          <a:p>
            <a:r>
              <a:rPr lang="en-GB">
                <a:solidFill>
                  <a:srgbClr val="226459"/>
                </a:solidFill>
                <a:ea typeface="Calibri Light"/>
                <a:cs typeface="Calibri Light"/>
              </a:rPr>
              <a:t>Reflection time</a:t>
            </a:r>
            <a:endParaRPr lang="en-US"/>
          </a:p>
        </p:txBody>
      </p:sp>
      <p:sp>
        <p:nvSpPr>
          <p:cNvPr id="2" name="TextBox 1">
            <a:extLst>
              <a:ext uri="{FF2B5EF4-FFF2-40B4-BE49-F238E27FC236}">
                <a16:creationId xmlns:a16="http://schemas.microsoft.com/office/drawing/2014/main" id="{E6D333DF-CB7C-6AA8-405B-062CA2458EAC}"/>
              </a:ext>
            </a:extLst>
          </p:cNvPr>
          <p:cNvSpPr txBox="1"/>
          <p:nvPr/>
        </p:nvSpPr>
        <p:spPr>
          <a:xfrm>
            <a:off x="838197" y="3165888"/>
            <a:ext cx="993475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226459"/>
                </a:solidFill>
                <a:latin typeface="Calibri Light"/>
                <a:ea typeface="Calibri Light"/>
                <a:cs typeface="Calibri Light"/>
              </a:rPr>
              <a:t>Call to Action!</a:t>
            </a:r>
          </a:p>
          <a:p>
            <a:endParaRPr lang="en-GB" b="1">
              <a:solidFill>
                <a:srgbClr val="226459"/>
              </a:solidFill>
              <a:latin typeface="Calibri Light"/>
              <a:ea typeface="Calibri Light"/>
              <a:cs typeface="Calibri Light"/>
            </a:endParaRPr>
          </a:p>
          <a:p>
            <a:r>
              <a:rPr lang="en-GB" b="1">
                <a:solidFill>
                  <a:srgbClr val="226459"/>
                </a:solidFill>
                <a:latin typeface="Calibri Light"/>
                <a:ea typeface="Calibri Light"/>
                <a:cs typeface="Calibri Light"/>
              </a:rPr>
              <a:t>If you would like to register your interest, please add your name and contact details to our form provided.</a:t>
            </a:r>
            <a:endParaRPr lang="en-GB"/>
          </a:p>
        </p:txBody>
      </p:sp>
      <p:sp>
        <p:nvSpPr>
          <p:cNvPr id="4" name="TextBox 3">
            <a:extLst>
              <a:ext uri="{FF2B5EF4-FFF2-40B4-BE49-F238E27FC236}">
                <a16:creationId xmlns:a16="http://schemas.microsoft.com/office/drawing/2014/main" id="{182FE8F0-41C4-DA7D-150B-96F7BC2D9A59}"/>
              </a:ext>
            </a:extLst>
          </p:cNvPr>
          <p:cNvSpPr txBox="1"/>
          <p:nvPr/>
        </p:nvSpPr>
        <p:spPr>
          <a:xfrm>
            <a:off x="838629" y="2243608"/>
            <a:ext cx="107850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226459"/>
                </a:solidFill>
                <a:ea typeface="Calibri"/>
                <a:cs typeface="Calibri"/>
              </a:rPr>
              <a:t>Group discussions (5 mins) </a:t>
            </a:r>
            <a:endParaRPr lang="en-US"/>
          </a:p>
          <a:p>
            <a:r>
              <a:rPr lang="en-GB">
                <a:solidFill>
                  <a:srgbClr val="226459"/>
                </a:solidFill>
                <a:ea typeface="Calibri"/>
                <a:cs typeface="Calibri"/>
              </a:rPr>
              <a:t>Reflections/feedback (10 mins)</a:t>
            </a:r>
          </a:p>
          <a:p>
            <a:endParaRPr lang="en-GB">
              <a:solidFill>
                <a:srgbClr val="226459"/>
              </a:solidFill>
              <a:ea typeface="Calibri"/>
              <a:cs typeface="Calibri"/>
            </a:endParaRPr>
          </a:p>
          <a:p>
            <a:endParaRPr lang="en-GB">
              <a:solidFill>
                <a:srgbClr val="226459"/>
              </a:solidFill>
              <a:ea typeface="Calibri"/>
              <a:cs typeface="Calibri"/>
            </a:endParaRPr>
          </a:p>
        </p:txBody>
      </p:sp>
    </p:spTree>
    <p:extLst>
      <p:ext uri="{BB962C8B-B14F-4D97-AF65-F5344CB8AC3E}">
        <p14:creationId xmlns:p14="http://schemas.microsoft.com/office/powerpoint/2010/main" val="798179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5" name="Freeform: Shape 14">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5">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21" name="Freeform: Shape 20">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descr="Rural Design Centre">
            <a:extLst>
              <a:ext uri="{FF2B5EF4-FFF2-40B4-BE49-F238E27FC236}">
                <a16:creationId xmlns:a16="http://schemas.microsoft.com/office/drawing/2014/main" id="{F32DF2B9-89C3-FBCA-0FD4-C93CD3CE38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260" y="5400142"/>
            <a:ext cx="1328923" cy="131850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226BEB64-5AA2-0A05-255E-787FDC6AB747}"/>
              </a:ext>
            </a:extLst>
          </p:cNvPr>
          <p:cNvSpPr>
            <a:spLocks noGrp="1"/>
          </p:cNvSpPr>
          <p:nvPr>
            <p:ph type="ctrTitle"/>
          </p:nvPr>
        </p:nvSpPr>
        <p:spPr>
          <a:xfrm>
            <a:off x="1454818" y="427533"/>
            <a:ext cx="6156360" cy="5124164"/>
          </a:xfrm>
        </p:spPr>
        <p:txBody>
          <a:bodyPr vert="horz" lIns="91440" tIns="45720" rIns="91440" bIns="45720" rtlCol="0" anchor="b">
            <a:noAutofit/>
          </a:bodyPr>
          <a:lstStyle/>
          <a:p>
            <a:pPr algn="l">
              <a:lnSpc>
                <a:spcPct val="100000"/>
              </a:lnSpc>
              <a:spcBef>
                <a:spcPts val="0"/>
              </a:spcBef>
              <a:spcAft>
                <a:spcPts val="1000"/>
              </a:spcAft>
            </a:pPr>
            <a:br>
              <a:rPr lang="en-US" sz="3200" b="1">
                <a:latin typeface="Calibri Light"/>
                <a:ea typeface="Calibri Light"/>
                <a:cs typeface="Calibri Light"/>
              </a:rPr>
            </a:br>
            <a:br>
              <a:rPr lang="en-US" sz="3200" b="1">
                <a:latin typeface="Calibri Light"/>
                <a:ea typeface="Calibri Light"/>
                <a:cs typeface="Calibri Light"/>
              </a:rPr>
            </a:br>
            <a:br>
              <a:rPr lang="en-US" sz="3200" b="1">
                <a:latin typeface="Calibri Light"/>
                <a:ea typeface="Calibri Light"/>
                <a:cs typeface="Calibri Light"/>
              </a:rPr>
            </a:br>
            <a:r>
              <a:rPr lang="en-US" sz="3200" b="1">
                <a:solidFill>
                  <a:srgbClr val="226459"/>
                </a:solidFill>
                <a:latin typeface="Calibri Light"/>
                <a:ea typeface="Calibri Light"/>
                <a:cs typeface="Calibri Light"/>
              </a:rPr>
              <a:t>Our purpose</a:t>
            </a:r>
            <a:endParaRPr lang="en-US" sz="3200">
              <a:solidFill>
                <a:srgbClr val="226459"/>
              </a:solidFill>
              <a:latin typeface="Calibri Light"/>
              <a:ea typeface="Calibri Light"/>
              <a:cs typeface="Calibri Light"/>
            </a:endParaRPr>
          </a:p>
          <a:p>
            <a:pPr marL="285750" indent="-285750" algn="l">
              <a:lnSpc>
                <a:spcPct val="100000"/>
              </a:lnSpc>
              <a:spcBef>
                <a:spcPts val="0"/>
              </a:spcBef>
              <a:buFont typeface="Arial,Sans-Serif"/>
              <a:buChar char="•"/>
            </a:pPr>
            <a:r>
              <a:rPr lang="en-GB" sz="2000">
                <a:solidFill>
                  <a:srgbClr val="226459"/>
                </a:solidFill>
                <a:latin typeface="Calibri Light"/>
                <a:ea typeface="Calibri Light"/>
                <a:cs typeface="Calibri Light"/>
              </a:rPr>
              <a:t>Support sustainable growth, productivity </a:t>
            </a:r>
            <a:br>
              <a:rPr lang="en-GB" sz="2000">
                <a:latin typeface="Calibri Light"/>
              </a:rPr>
            </a:br>
            <a:r>
              <a:rPr lang="en-GB" sz="2000">
                <a:solidFill>
                  <a:srgbClr val="226459"/>
                </a:solidFill>
                <a:latin typeface="Calibri Light"/>
                <a:ea typeface="Calibri Light"/>
                <a:cs typeface="Calibri Light"/>
              </a:rPr>
              <a:t>and innovation in rural areas</a:t>
            </a:r>
            <a:endParaRPr lang="en-US" sz="2000">
              <a:solidFill>
                <a:srgbClr val="226459"/>
              </a:solidFill>
              <a:latin typeface="Calibri Light"/>
              <a:ea typeface="Calibri Light"/>
              <a:cs typeface="Calibri Light"/>
            </a:endParaRPr>
          </a:p>
          <a:p>
            <a:pPr marL="285750" indent="-285750" algn="l">
              <a:lnSpc>
                <a:spcPct val="100000"/>
              </a:lnSpc>
              <a:spcBef>
                <a:spcPts val="0"/>
              </a:spcBef>
              <a:buFont typeface="Arial,Sans-Serif"/>
              <a:buChar char="•"/>
            </a:pPr>
            <a:r>
              <a:rPr lang="en-GB" sz="2000">
                <a:solidFill>
                  <a:srgbClr val="226459"/>
                </a:solidFill>
                <a:latin typeface="Calibri Light"/>
                <a:ea typeface="Calibri Light"/>
                <a:cs typeface="Calibri Light"/>
              </a:rPr>
              <a:t>Address complex issues</a:t>
            </a:r>
          </a:p>
          <a:p>
            <a:pPr marL="285750" indent="-285750" algn="l">
              <a:lnSpc>
                <a:spcPct val="100000"/>
              </a:lnSpc>
              <a:spcBef>
                <a:spcPts val="0"/>
              </a:spcBef>
              <a:buFont typeface="Arial,Sans-Serif"/>
              <a:buChar char="•"/>
            </a:pPr>
            <a:r>
              <a:rPr lang="en-GB" sz="2000">
                <a:solidFill>
                  <a:srgbClr val="226459"/>
                </a:solidFill>
                <a:latin typeface="Calibri Light"/>
                <a:ea typeface="Calibri Light"/>
                <a:cs typeface="Calibri Light"/>
              </a:rPr>
              <a:t>Promote equality</a:t>
            </a:r>
          </a:p>
          <a:p>
            <a:pPr algn="l">
              <a:lnSpc>
                <a:spcPct val="100000"/>
              </a:lnSpc>
              <a:spcBef>
                <a:spcPts val="0"/>
              </a:spcBef>
            </a:pPr>
            <a:endParaRPr lang="en-GB" sz="2000">
              <a:latin typeface="Aptos"/>
            </a:endParaRPr>
          </a:p>
          <a:p>
            <a:pPr algn="l">
              <a:lnSpc>
                <a:spcPct val="100000"/>
              </a:lnSpc>
              <a:spcBef>
                <a:spcPts val="0"/>
              </a:spcBef>
            </a:pPr>
            <a:endParaRPr lang="en-GB" sz="2000">
              <a:latin typeface="Aptos"/>
            </a:endParaRPr>
          </a:p>
          <a:p>
            <a:pPr algn="l">
              <a:lnSpc>
                <a:spcPct val="100000"/>
              </a:lnSpc>
              <a:spcBef>
                <a:spcPts val="0"/>
              </a:spcBef>
            </a:pPr>
            <a:r>
              <a:rPr lang="en-GB" sz="3200" b="1">
                <a:solidFill>
                  <a:srgbClr val="226459"/>
                </a:solidFill>
                <a:latin typeface="Calibri Light"/>
                <a:ea typeface="Calibri Light"/>
                <a:cs typeface="Calibri Light"/>
              </a:rPr>
              <a:t>Our mission</a:t>
            </a:r>
            <a:endParaRPr lang="en-GB" sz="3200">
              <a:solidFill>
                <a:srgbClr val="226459"/>
              </a:solidFill>
              <a:latin typeface="Calibri Light"/>
              <a:ea typeface="Calibri Light"/>
              <a:cs typeface="Calibri Light"/>
            </a:endParaRPr>
          </a:p>
          <a:p>
            <a:pPr marL="285750" indent="-285750" algn="l">
              <a:lnSpc>
                <a:spcPct val="100000"/>
              </a:lnSpc>
              <a:spcBef>
                <a:spcPts val="0"/>
              </a:spcBef>
              <a:buFont typeface="Arial,Sans-Serif"/>
              <a:buChar char="•"/>
            </a:pPr>
            <a:r>
              <a:rPr lang="en-GB" sz="2000">
                <a:solidFill>
                  <a:srgbClr val="226459"/>
                </a:solidFill>
                <a:latin typeface="Calibri Light"/>
                <a:ea typeface="Calibri Light"/>
                <a:cs typeface="Calibri Light"/>
              </a:rPr>
              <a:t>Design to collaborate</a:t>
            </a:r>
            <a:endParaRPr lang="en-US" sz="2000">
              <a:solidFill>
                <a:srgbClr val="226459"/>
              </a:solidFill>
              <a:latin typeface="Calibri Light"/>
              <a:ea typeface="Calibri Light"/>
              <a:cs typeface="Calibri Light"/>
            </a:endParaRPr>
          </a:p>
          <a:p>
            <a:pPr marL="285750" indent="-285750" algn="l">
              <a:lnSpc>
                <a:spcPct val="100000"/>
              </a:lnSpc>
              <a:spcBef>
                <a:spcPts val="0"/>
              </a:spcBef>
              <a:buFont typeface="Arial,Sans-Serif"/>
              <a:buChar char="•"/>
            </a:pPr>
            <a:r>
              <a:rPr lang="en-GB" sz="2000">
                <a:solidFill>
                  <a:srgbClr val="226459"/>
                </a:solidFill>
                <a:latin typeface="Calibri Light"/>
                <a:ea typeface="Calibri Light"/>
                <a:cs typeface="Calibri Light"/>
              </a:rPr>
              <a:t>Design to empower </a:t>
            </a:r>
            <a:endParaRPr lang="en-US" sz="2000">
              <a:solidFill>
                <a:srgbClr val="226459"/>
              </a:solidFill>
              <a:latin typeface="Calibri Light"/>
              <a:ea typeface="Calibri Light"/>
              <a:cs typeface="Calibri Light"/>
            </a:endParaRPr>
          </a:p>
          <a:p>
            <a:pPr marL="285750" indent="-285750" algn="l">
              <a:lnSpc>
                <a:spcPct val="100000"/>
              </a:lnSpc>
              <a:spcBef>
                <a:spcPts val="0"/>
              </a:spcBef>
              <a:buFont typeface="Arial,Sans-Serif"/>
              <a:buChar char="•"/>
            </a:pPr>
            <a:r>
              <a:rPr lang="en-GB" sz="2000">
                <a:solidFill>
                  <a:srgbClr val="226459"/>
                </a:solidFill>
                <a:latin typeface="Calibri Light"/>
                <a:ea typeface="Calibri Light"/>
                <a:cs typeface="Calibri Light"/>
              </a:rPr>
              <a:t>Design to transform</a:t>
            </a:r>
            <a:endParaRPr lang="en-US" sz="2000">
              <a:solidFill>
                <a:srgbClr val="226459"/>
              </a:solidFill>
              <a:latin typeface="Calibri Light"/>
              <a:ea typeface="Calibri Light"/>
              <a:cs typeface="Calibri Light"/>
            </a:endParaRPr>
          </a:p>
        </p:txBody>
      </p:sp>
      <p:pic>
        <p:nvPicPr>
          <p:cNvPr id="11" name="Picture 10" descr="A collage of images of people and a place&#10;&#10;AI-generated content may be incorrect.">
            <a:extLst>
              <a:ext uri="{FF2B5EF4-FFF2-40B4-BE49-F238E27FC236}">
                <a16:creationId xmlns:a16="http://schemas.microsoft.com/office/drawing/2014/main" id="{F2F45B18-1F5D-C3B1-7C31-681BDC6B5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6091" y="1758039"/>
            <a:ext cx="5161207" cy="442992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C911B4-EC74-447C-98AA-B8D0AE8570C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55408AB-E782-788E-BAF7-EC4D0A826D51}"/>
              </a:ext>
            </a:extLst>
          </p:cNvPr>
          <p:cNvSpPr>
            <a:spLocks noGrp="1"/>
          </p:cNvSpPr>
          <p:nvPr>
            <p:ph type="title"/>
          </p:nvPr>
        </p:nvSpPr>
        <p:spPr>
          <a:xfrm>
            <a:off x="773092" y="1579307"/>
            <a:ext cx="10640754" cy="775845"/>
          </a:xfrm>
        </p:spPr>
        <p:txBody>
          <a:bodyPr vert="horz" lIns="91440" tIns="45720" rIns="91440" bIns="45720" rtlCol="0" anchor="b">
            <a:normAutofit/>
          </a:bodyPr>
          <a:lstStyle/>
          <a:p>
            <a:pPr algn="ctr"/>
            <a:r>
              <a:rPr lang="en-US" sz="4000" kern="1200">
                <a:solidFill>
                  <a:srgbClr val="226459"/>
                </a:solidFill>
                <a:latin typeface="+mj-lt"/>
                <a:ea typeface="+mj-ea"/>
                <a:cs typeface="+mj-cs"/>
              </a:rPr>
              <a:t>Rural Community Energy in County Durham</a:t>
            </a:r>
          </a:p>
        </p:txBody>
      </p:sp>
      <p:sp>
        <p:nvSpPr>
          <p:cNvPr id="7" name="Title 2">
            <a:extLst>
              <a:ext uri="{FF2B5EF4-FFF2-40B4-BE49-F238E27FC236}">
                <a16:creationId xmlns:a16="http://schemas.microsoft.com/office/drawing/2014/main" id="{B3DA38B9-297B-97BF-6966-B4881221AF3B}"/>
              </a:ext>
            </a:extLst>
          </p:cNvPr>
          <p:cNvSpPr txBox="1">
            <a:spLocks/>
          </p:cNvSpPr>
          <p:nvPr/>
        </p:nvSpPr>
        <p:spPr>
          <a:xfrm>
            <a:off x="1514121" y="4171528"/>
            <a:ext cx="9163757" cy="450447"/>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800" kern="1200">
                <a:solidFill>
                  <a:srgbClr val="009C00"/>
                </a:solidFill>
                <a:latin typeface="+mj-lt"/>
                <a:ea typeface="+mj-ea"/>
                <a:cs typeface="+mj-cs"/>
              </a:defRPr>
            </a:lvl1pPr>
          </a:lstStyle>
          <a:p>
            <a:pPr algn="ctr">
              <a:spcBef>
                <a:spcPts val="1000"/>
              </a:spcBef>
            </a:pPr>
            <a:r>
              <a:rPr lang="en-US" sz="2000" kern="1200">
                <a:solidFill>
                  <a:schemeClr val="tx2"/>
                </a:solidFill>
                <a:latin typeface="+mn-lt"/>
                <a:ea typeface="+mn-ea"/>
                <a:cs typeface="+mn-cs"/>
              </a:rPr>
              <a:t>March 2025</a:t>
            </a:r>
          </a:p>
        </p:txBody>
      </p:sp>
      <p:grpSp>
        <p:nvGrpSpPr>
          <p:cNvPr id="11" name="Group 10">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7" name="Freeform: Shape 16">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 name="Freeform: Shape 19">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D4100E0A-FEEF-4EC4-8068-642751C6531B}"/>
              </a:ext>
            </a:extLst>
          </p:cNvPr>
          <p:cNvPicPr>
            <a:picLocks noChangeAspect="1"/>
          </p:cNvPicPr>
          <p:nvPr/>
        </p:nvPicPr>
        <p:blipFill>
          <a:blip r:embed="rId3" cstate="email">
            <a:extLst>
              <a:ext uri="{28A0092B-C50C-407E-A947-70E740481C1C}">
                <a14:useLocalDpi xmlns:a14="http://schemas.microsoft.com/office/drawing/2010/main"/>
              </a:ext>
            </a:extLst>
          </a:blip>
          <a:srcRect l="7065" r="6107" b="29683"/>
          <a:stretch/>
        </p:blipFill>
        <p:spPr>
          <a:xfrm>
            <a:off x="1686329" y="2354411"/>
            <a:ext cx="8794490" cy="2460937"/>
          </a:xfrm>
          <a:prstGeom prst="rect">
            <a:avLst/>
          </a:prstGeom>
        </p:spPr>
      </p:pic>
      <p:grpSp>
        <p:nvGrpSpPr>
          <p:cNvPr id="22" name="Group 21">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9" cy="2535121"/>
            <a:chOff x="-305" y="-1"/>
            <a:chExt cx="3832880" cy="2876136"/>
          </a:xfrm>
        </p:grpSpPr>
        <p:sp>
          <p:nvSpPr>
            <p:cNvPr id="23" name="Freeform: Shape 22">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green and white logo&#10;&#10;AI-generated content may be incorrect.">
            <a:extLst>
              <a:ext uri="{FF2B5EF4-FFF2-40B4-BE49-F238E27FC236}">
                <a16:creationId xmlns:a16="http://schemas.microsoft.com/office/drawing/2014/main" id="{20F98FBE-9E32-7EEE-62E1-C1055BD14D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7411" y="5377440"/>
            <a:ext cx="1189472" cy="952789"/>
          </a:xfrm>
          <a:prstGeom prst="rect">
            <a:avLst/>
          </a:prstGeom>
        </p:spPr>
      </p:pic>
      <p:pic>
        <p:nvPicPr>
          <p:cNvPr id="5" name="Picture 4" descr="A logo for a company&#10;&#10;Description automatically generated">
            <a:extLst>
              <a:ext uri="{FF2B5EF4-FFF2-40B4-BE49-F238E27FC236}">
                <a16:creationId xmlns:a16="http://schemas.microsoft.com/office/drawing/2014/main" id="{6455493C-1EF3-3979-58C9-AAE15815AA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6858" y="5377440"/>
            <a:ext cx="1866612" cy="675121"/>
          </a:xfrm>
          <a:prstGeom prst="rect">
            <a:avLst/>
          </a:prstGeom>
        </p:spPr>
      </p:pic>
      <p:pic>
        <p:nvPicPr>
          <p:cNvPr id="6" name="Picture 5" descr="A close-up of a logo&#10;&#10;Description automatically generated">
            <a:extLst>
              <a:ext uri="{FF2B5EF4-FFF2-40B4-BE49-F238E27FC236}">
                <a16:creationId xmlns:a16="http://schemas.microsoft.com/office/drawing/2014/main" id="{50C4DED4-448E-B539-1036-9D60A94F7F11}"/>
              </a:ext>
            </a:extLst>
          </p:cNvPr>
          <p:cNvPicPr>
            <a:picLocks noChangeAspect="1"/>
          </p:cNvPicPr>
          <p:nvPr/>
        </p:nvPicPr>
        <p:blipFill>
          <a:blip r:embed="rId6" cstate="screen">
            <a:extLst>
              <a:ext uri="{28A0092B-C50C-407E-A947-70E740481C1C}">
                <a14:useLocalDpi xmlns:a14="http://schemas.microsoft.com/office/drawing/2010/main"/>
              </a:ext>
            </a:extLst>
          </a:blip>
          <a:srcRect t="46098" r="30606" b="181"/>
          <a:stretch/>
        </p:blipFill>
        <p:spPr>
          <a:xfrm>
            <a:off x="7598498" y="5341360"/>
            <a:ext cx="2385026" cy="752303"/>
          </a:xfrm>
          <a:prstGeom prst="rect">
            <a:avLst/>
          </a:prstGeom>
        </p:spPr>
      </p:pic>
      <p:pic>
        <p:nvPicPr>
          <p:cNvPr id="12" name="Picture 2" descr="Rural Design Centre">
            <a:extLst>
              <a:ext uri="{FF2B5EF4-FFF2-40B4-BE49-F238E27FC236}">
                <a16:creationId xmlns:a16="http://schemas.microsoft.com/office/drawing/2014/main" id="{32840AC3-3F09-736B-CDC8-21446627F0C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6387" y="260106"/>
            <a:ext cx="1328923" cy="131850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Download our logo to tell people about your National Lottery funding | The National  Lottery Community Fund">
            <a:extLst>
              <a:ext uri="{FF2B5EF4-FFF2-40B4-BE49-F238E27FC236}">
                <a16:creationId xmlns:a16="http://schemas.microsoft.com/office/drawing/2014/main" id="{9DE8754F-22DA-165D-B606-3525C05186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10547" y="5343525"/>
            <a:ext cx="1528907" cy="747569"/>
          </a:xfrm>
          <a:prstGeom prst="rect">
            <a:avLst/>
          </a:prstGeom>
        </p:spPr>
      </p:pic>
    </p:spTree>
    <p:extLst>
      <p:ext uri="{BB962C8B-B14F-4D97-AF65-F5344CB8AC3E}">
        <p14:creationId xmlns:p14="http://schemas.microsoft.com/office/powerpoint/2010/main" val="574695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9E43B6-CED1-B45B-EB56-448492CA1F0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30" name="Freeform: Shape 29">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6" name="Freeform: Shape 35">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9" name="Freeform: Shape 38">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Rural Design Centre">
            <a:extLst>
              <a:ext uri="{FF2B5EF4-FFF2-40B4-BE49-F238E27FC236}">
                <a16:creationId xmlns:a16="http://schemas.microsoft.com/office/drawing/2014/main" id="{D5838C9D-7681-0951-6DC1-1714A22004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3F42F36-9096-63DD-A2F6-AFD877BC7817}"/>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865967E3-5F9F-82BA-FA43-AD3B41E565CA}"/>
              </a:ext>
            </a:extLst>
          </p:cNvPr>
          <p:cNvSpPr txBox="1"/>
          <p:nvPr/>
        </p:nvSpPr>
        <p:spPr>
          <a:xfrm>
            <a:off x="455751" y="308983"/>
            <a:ext cx="4781529" cy="424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22" name="TextBox 21">
            <a:extLst>
              <a:ext uri="{FF2B5EF4-FFF2-40B4-BE49-F238E27FC236}">
                <a16:creationId xmlns:a16="http://schemas.microsoft.com/office/drawing/2014/main" id="{E6D9ACE7-E210-AE7A-ED69-C82AF1A89C2F}"/>
              </a:ext>
            </a:extLst>
          </p:cNvPr>
          <p:cNvSpPr txBox="1"/>
          <p:nvPr/>
        </p:nvSpPr>
        <p:spPr>
          <a:xfrm>
            <a:off x="9797180" y="3160744"/>
            <a:ext cx="252619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226459"/>
                </a:solidFill>
                <a:latin typeface="Calibri Light"/>
                <a:ea typeface="Calibri"/>
                <a:cs typeface="Calibri"/>
              </a:rPr>
              <a:t>Reflections from your feedback.....</a:t>
            </a:r>
            <a:endParaRPr lang="en-GB" sz="3200" dirty="0">
              <a:solidFill>
                <a:srgbClr val="226459"/>
              </a:solidFill>
              <a:latin typeface="Calibri Light"/>
            </a:endParaRPr>
          </a:p>
        </p:txBody>
      </p:sp>
      <p:pic>
        <p:nvPicPr>
          <p:cNvPr id="2" name="Picture 1">
            <a:extLst>
              <a:ext uri="{FF2B5EF4-FFF2-40B4-BE49-F238E27FC236}">
                <a16:creationId xmlns:a16="http://schemas.microsoft.com/office/drawing/2014/main" id="{EE6ECCBC-3D89-3D37-8771-B2410FFBD5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187" y="-91257"/>
            <a:ext cx="9699171" cy="6858000"/>
          </a:xfrm>
          <a:prstGeom prst="rect">
            <a:avLst/>
          </a:prstGeom>
        </p:spPr>
      </p:pic>
    </p:spTree>
    <p:extLst>
      <p:ext uri="{BB962C8B-B14F-4D97-AF65-F5344CB8AC3E}">
        <p14:creationId xmlns:p14="http://schemas.microsoft.com/office/powerpoint/2010/main" val="972909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B50B6A-A577-5BCD-0474-3A8322538A6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7E895C-19D8-4D5A-AE9B-03642F3ED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26213C-1CFF-099C-DEE6-79DD6CE0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A7AAF9D-AC78-1E8D-9E30-1AC77B9AA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7" name="Freeform: Shape 16">
              <a:extLst>
                <a:ext uri="{FF2B5EF4-FFF2-40B4-BE49-F238E27FC236}">
                  <a16:creationId xmlns:a16="http://schemas.microsoft.com/office/drawing/2014/main" id="{BB428EDF-A14E-8B89-0237-CD4DFEACC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49628DD-0050-C5A0-D5B4-BBC5FC5F1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83E6355-2A9A-0B9A-7791-85871583D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BF8FDA-B5B9-F6D9-038F-04669592A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Rural Design Centre">
            <a:extLst>
              <a:ext uri="{FF2B5EF4-FFF2-40B4-BE49-F238E27FC236}">
                <a16:creationId xmlns:a16="http://schemas.microsoft.com/office/drawing/2014/main" id="{ABAA2B5B-B5DD-2683-AAA4-A187F7D9B3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67D8A2E-AA54-C256-FD0B-887EA1EE4A53}"/>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sp>
        <p:nvSpPr>
          <p:cNvPr id="10" name="Title 9">
            <a:extLst>
              <a:ext uri="{FF2B5EF4-FFF2-40B4-BE49-F238E27FC236}">
                <a16:creationId xmlns:a16="http://schemas.microsoft.com/office/drawing/2014/main" id="{1B2BD0F6-4920-1D7A-220E-FF0A04323409}"/>
              </a:ext>
            </a:extLst>
          </p:cNvPr>
          <p:cNvSpPr>
            <a:spLocks noGrp="1"/>
          </p:cNvSpPr>
          <p:nvPr>
            <p:ph type="title"/>
          </p:nvPr>
        </p:nvSpPr>
        <p:spPr>
          <a:xfrm>
            <a:off x="183147" y="157914"/>
            <a:ext cx="10515600" cy="1325563"/>
          </a:xfrm>
        </p:spPr>
        <p:txBody>
          <a:bodyPr/>
          <a:lstStyle/>
          <a:p>
            <a:r>
              <a:rPr lang="en-GB">
                <a:solidFill>
                  <a:srgbClr val="226459"/>
                </a:solidFill>
                <a:ea typeface="Calibri Light"/>
                <a:cs typeface="Calibri Light"/>
              </a:rPr>
              <a:t>Shaping the service</a:t>
            </a:r>
            <a:endParaRPr lang="en-GB">
              <a:solidFill>
                <a:srgbClr val="226459"/>
              </a:solidFill>
            </a:endParaRPr>
          </a:p>
        </p:txBody>
      </p:sp>
      <p:pic>
        <p:nvPicPr>
          <p:cNvPr id="2" name="Picture 1" descr="A diagram of a business strategy&#10;&#10;AI-generated content may be incorrect.">
            <a:extLst>
              <a:ext uri="{FF2B5EF4-FFF2-40B4-BE49-F238E27FC236}">
                <a16:creationId xmlns:a16="http://schemas.microsoft.com/office/drawing/2014/main" id="{0677C9E6-69CB-B421-8459-CCAC6B4284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222" y="1717881"/>
            <a:ext cx="5903814" cy="4418699"/>
          </a:xfrm>
          <a:prstGeom prst="rect">
            <a:avLst/>
          </a:prstGeom>
          <a:ln w="12700">
            <a:solidFill>
              <a:srgbClr val="226459"/>
            </a:solidFill>
          </a:ln>
        </p:spPr>
      </p:pic>
      <p:pic>
        <p:nvPicPr>
          <p:cNvPr id="3" name="Picture 2" descr="A diagram of a company&#10;&#10;AI-generated content may be incorrect.">
            <a:extLst>
              <a:ext uri="{FF2B5EF4-FFF2-40B4-BE49-F238E27FC236}">
                <a16:creationId xmlns:a16="http://schemas.microsoft.com/office/drawing/2014/main" id="{0F07B290-F975-B8E6-2FBB-E6CBCDAE90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8800" y="1715641"/>
            <a:ext cx="4956629" cy="4421427"/>
          </a:xfrm>
          <a:prstGeom prst="rect">
            <a:avLst/>
          </a:prstGeom>
          <a:ln w="12700">
            <a:solidFill>
              <a:srgbClr val="226459"/>
            </a:solidFill>
          </a:ln>
        </p:spPr>
      </p:pic>
    </p:spTree>
    <p:extLst>
      <p:ext uri="{BB962C8B-B14F-4D97-AF65-F5344CB8AC3E}">
        <p14:creationId xmlns:p14="http://schemas.microsoft.com/office/powerpoint/2010/main" val="3930926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BD660E-2739-4C3C-22DA-8680D897CDEA}"/>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CA62F24-9010-845B-0C7B-91FAB57CD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500FF5-7DC8-5581-FEC4-B9736E305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E4DBFDDF-E84C-3A52-C791-7F9E28DACA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30" name="Freeform: Shape 29">
              <a:extLst>
                <a:ext uri="{FF2B5EF4-FFF2-40B4-BE49-F238E27FC236}">
                  <a16:creationId xmlns:a16="http://schemas.microsoft.com/office/drawing/2014/main" id="{D11F8F98-3341-839C-A979-3E80E51BD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FF75FEC-FC41-AA70-6ED9-9E8D9413D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7EF525-0380-0038-F3B6-D9AA2FC8E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Rural Design Centre">
            <a:extLst>
              <a:ext uri="{FF2B5EF4-FFF2-40B4-BE49-F238E27FC236}">
                <a16:creationId xmlns:a16="http://schemas.microsoft.com/office/drawing/2014/main" id="{19C2D04F-6BAF-CC31-6858-CF3D7DB446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35F2194-05D8-47D8-8638-3227A4B92608}"/>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sp>
        <p:nvSpPr>
          <p:cNvPr id="10" name="Title 9">
            <a:extLst>
              <a:ext uri="{FF2B5EF4-FFF2-40B4-BE49-F238E27FC236}">
                <a16:creationId xmlns:a16="http://schemas.microsoft.com/office/drawing/2014/main" id="{EC246AAB-602D-C16A-BEC9-81EF7221CD5B}"/>
              </a:ext>
            </a:extLst>
          </p:cNvPr>
          <p:cNvSpPr>
            <a:spLocks noGrp="1"/>
          </p:cNvSpPr>
          <p:nvPr>
            <p:ph type="title"/>
          </p:nvPr>
        </p:nvSpPr>
        <p:spPr>
          <a:xfrm>
            <a:off x="313038" y="30463"/>
            <a:ext cx="10515600" cy="1325563"/>
          </a:xfrm>
        </p:spPr>
        <p:txBody>
          <a:bodyPr/>
          <a:lstStyle/>
          <a:p>
            <a:r>
              <a:rPr lang="en-GB">
                <a:solidFill>
                  <a:srgbClr val="226459"/>
                </a:solidFill>
                <a:ea typeface="Calibri Light"/>
                <a:cs typeface="Calibri Light"/>
              </a:rPr>
              <a:t>Planning the various stages – the fine detail</a:t>
            </a:r>
          </a:p>
        </p:txBody>
      </p:sp>
      <p:pic>
        <p:nvPicPr>
          <p:cNvPr id="2" name="Picture 1" descr="A computer screen shot of a diagram&#10;&#10;AI-generated content may be incorrect.">
            <a:extLst>
              <a:ext uri="{FF2B5EF4-FFF2-40B4-BE49-F238E27FC236}">
                <a16:creationId xmlns:a16="http://schemas.microsoft.com/office/drawing/2014/main" id="{793237F5-5A24-3F1F-BC7C-A8F5B011A2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1172" y="1463297"/>
            <a:ext cx="5679596" cy="5066132"/>
          </a:xfrm>
          <a:prstGeom prst="rect">
            <a:avLst/>
          </a:prstGeom>
          <a:ln w="12700">
            <a:solidFill>
              <a:srgbClr val="226459"/>
            </a:solidFill>
          </a:ln>
        </p:spPr>
      </p:pic>
      <p:pic>
        <p:nvPicPr>
          <p:cNvPr id="3" name="Picture 2" descr="A screen shot of a chart&#10;&#10;AI-generated content may be incorrect.">
            <a:extLst>
              <a:ext uri="{FF2B5EF4-FFF2-40B4-BE49-F238E27FC236}">
                <a16:creationId xmlns:a16="http://schemas.microsoft.com/office/drawing/2014/main" id="{9185A348-2817-142D-84DD-5EDC3771B8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188" y="1471613"/>
            <a:ext cx="5143546" cy="5062538"/>
          </a:xfrm>
          <a:prstGeom prst="rect">
            <a:avLst/>
          </a:prstGeom>
          <a:ln w="12700">
            <a:solidFill>
              <a:srgbClr val="226459"/>
            </a:solidFill>
          </a:ln>
        </p:spPr>
      </p:pic>
    </p:spTree>
    <p:extLst>
      <p:ext uri="{BB962C8B-B14F-4D97-AF65-F5344CB8AC3E}">
        <p14:creationId xmlns:p14="http://schemas.microsoft.com/office/powerpoint/2010/main" val="2792433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B0B066-D675-1DD8-056C-BDD9B15FD1B8}"/>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9B78F05-4026-7234-94FD-2C89E7C03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FD14DFC-EC44-40D0-728E-46EC62AA6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F385FE3-D9CE-F908-5473-3BC363FC29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0" name="Freeform: Shape 29">
              <a:extLst>
                <a:ext uri="{FF2B5EF4-FFF2-40B4-BE49-F238E27FC236}">
                  <a16:creationId xmlns:a16="http://schemas.microsoft.com/office/drawing/2014/main" id="{D8A37928-573C-3EFA-74B2-C7775912E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E2E1A66E-59C8-7F04-6E30-96C0AFDE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D500705-0ABF-280F-6C11-41A12DA22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FEE1CB3-E549-ECD1-2A6F-851C8ABBF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E0FDA1DC-02C5-6113-464C-7C9852B42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35" name="Freeform: Shape 34">
              <a:extLst>
                <a:ext uri="{FF2B5EF4-FFF2-40B4-BE49-F238E27FC236}">
                  <a16:creationId xmlns:a16="http://schemas.microsoft.com/office/drawing/2014/main" id="{D767DE5B-65B0-A791-C082-662927969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7B584DFF-401B-D91C-74B0-0757A28BF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itle 9">
            <a:extLst>
              <a:ext uri="{FF2B5EF4-FFF2-40B4-BE49-F238E27FC236}">
                <a16:creationId xmlns:a16="http://schemas.microsoft.com/office/drawing/2014/main" id="{511B3668-3728-D551-216E-B1F95739B16F}"/>
              </a:ext>
            </a:extLst>
          </p:cNvPr>
          <p:cNvSpPr>
            <a:spLocks noGrp="1"/>
          </p:cNvSpPr>
          <p:nvPr>
            <p:ph type="title"/>
          </p:nvPr>
        </p:nvSpPr>
        <p:spPr>
          <a:xfrm>
            <a:off x="-1097" y="99412"/>
            <a:ext cx="9695815" cy="781296"/>
          </a:xfrm>
        </p:spPr>
        <p:txBody>
          <a:bodyPr vert="horz" lIns="91440" tIns="45720" rIns="91440" bIns="45720" rtlCol="0" anchor="b">
            <a:normAutofit fontScale="90000"/>
          </a:bodyPr>
          <a:lstStyle/>
          <a:p>
            <a:pPr algn="ctr"/>
            <a:r>
              <a:rPr lang="en-US" sz="5200">
                <a:solidFill>
                  <a:schemeClr val="tx2"/>
                </a:solidFill>
                <a:ea typeface="Calibri Light"/>
                <a:cs typeface="Calibri Light"/>
              </a:rPr>
              <a:t>Follow up focus group meetings  </a:t>
            </a:r>
            <a:endParaRPr lang="en-US" sz="5200" kern="1200">
              <a:solidFill>
                <a:schemeClr val="tx2"/>
              </a:solidFill>
              <a:latin typeface="+mj-lt"/>
              <a:ea typeface="+mj-ea"/>
              <a:cs typeface="+mj-cs"/>
            </a:endParaRPr>
          </a:p>
        </p:txBody>
      </p:sp>
      <p:pic>
        <p:nvPicPr>
          <p:cNvPr id="7" name="Picture 2" descr="Rural Design Centre">
            <a:extLst>
              <a:ext uri="{FF2B5EF4-FFF2-40B4-BE49-F238E27FC236}">
                <a16:creationId xmlns:a16="http://schemas.microsoft.com/office/drawing/2014/main" id="{12AFFC7D-2659-5F33-4242-C97F67E211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8169" y="130796"/>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4C0DDEA-BB2B-D43D-451C-F1B82FC80EC8}"/>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pic>
        <p:nvPicPr>
          <p:cNvPr id="3" name="Picture 2">
            <a:extLst>
              <a:ext uri="{FF2B5EF4-FFF2-40B4-BE49-F238E27FC236}">
                <a16:creationId xmlns:a16="http://schemas.microsoft.com/office/drawing/2014/main" id="{1AD5013B-F046-1E9E-113D-3078F1B11C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217" y="86695"/>
            <a:ext cx="9699171" cy="6858000"/>
          </a:xfrm>
          <a:prstGeom prst="rect">
            <a:avLst/>
          </a:prstGeom>
        </p:spPr>
      </p:pic>
    </p:spTree>
    <p:extLst>
      <p:ext uri="{BB962C8B-B14F-4D97-AF65-F5344CB8AC3E}">
        <p14:creationId xmlns:p14="http://schemas.microsoft.com/office/powerpoint/2010/main" val="276111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9705F7-AA0F-8B5B-9414-69FDE909F7D8}"/>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30" name="Freeform: Shape 29">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9">
            <a:extLst>
              <a:ext uri="{FF2B5EF4-FFF2-40B4-BE49-F238E27FC236}">
                <a16:creationId xmlns:a16="http://schemas.microsoft.com/office/drawing/2014/main" id="{FFBEC07E-4CFE-4AA7-05A1-9209FF27B910}"/>
              </a:ext>
            </a:extLst>
          </p:cNvPr>
          <p:cNvSpPr>
            <a:spLocks noGrp="1"/>
          </p:cNvSpPr>
          <p:nvPr>
            <p:ph type="title"/>
          </p:nvPr>
        </p:nvSpPr>
        <p:spPr>
          <a:xfrm>
            <a:off x="9703408" y="1561621"/>
            <a:ext cx="2487678" cy="1837349"/>
          </a:xfrm>
        </p:spPr>
        <p:txBody>
          <a:bodyPr>
            <a:normAutofit fontScale="90000"/>
          </a:bodyPr>
          <a:lstStyle/>
          <a:p>
            <a:pPr algn="ctr"/>
            <a:r>
              <a:rPr lang="en-GB" sz="3600">
                <a:solidFill>
                  <a:srgbClr val="226459"/>
                </a:solidFill>
                <a:ea typeface="Calibri Light"/>
                <a:cs typeface="Calibri Light"/>
              </a:rPr>
              <a:t>The community energy model:</a:t>
            </a:r>
            <a:endParaRPr lang="en-GB" sz="3600">
              <a:solidFill>
                <a:srgbClr val="226459"/>
              </a:solidFill>
            </a:endParaRPr>
          </a:p>
        </p:txBody>
      </p:sp>
      <p:grpSp>
        <p:nvGrpSpPr>
          <p:cNvPr id="35" name="Group 34">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6" name="Freeform: Shape 35">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9" name="Freeform: Shape 38">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Rural Design Centre">
            <a:extLst>
              <a:ext uri="{FF2B5EF4-FFF2-40B4-BE49-F238E27FC236}">
                <a16:creationId xmlns:a16="http://schemas.microsoft.com/office/drawing/2014/main" id="{1C6FECDD-F303-F161-5EF0-55112469E8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40600" y="5505862"/>
            <a:ext cx="1125723" cy="11199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68CB083E-A27B-688B-0649-EBEAD0D16972}"/>
              </a:ext>
            </a:extLst>
          </p:cNvPr>
          <p:cNvSpPr txBox="1">
            <a:spLocks/>
          </p:cNvSpPr>
          <p:nvPr/>
        </p:nvSpPr>
        <p:spPr>
          <a:xfrm>
            <a:off x="6053010" y="2130191"/>
            <a:ext cx="4866396" cy="27737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100">
              <a:latin typeface="Calibri"/>
              <a:ea typeface="Calibri"/>
              <a:cs typeface="Calibri"/>
            </a:endParaRPr>
          </a:p>
          <a:p>
            <a:pPr marL="0" indent="0">
              <a:buFont typeface="Arial" panose="020B0604020202020204" pitchFamily="34" charset="0"/>
              <a:buNone/>
            </a:pPr>
            <a:endParaRPr lang="en-GB" b="1">
              <a:latin typeface="Arial"/>
              <a:cs typeface="Arial"/>
            </a:endParaRPr>
          </a:p>
          <a:p>
            <a:pPr marL="0" indent="0">
              <a:buFont typeface="Arial" panose="020B0604020202020204" pitchFamily="34" charset="0"/>
              <a:buNone/>
            </a:pPr>
            <a:endParaRPr lang="en-GB"/>
          </a:p>
        </p:txBody>
      </p:sp>
      <p:pic>
        <p:nvPicPr>
          <p:cNvPr id="2" name="Picture 1" descr="A diagram of a solar power plant&#10;&#10;AI-generated content may be incorrect.">
            <a:extLst>
              <a:ext uri="{FF2B5EF4-FFF2-40B4-BE49-F238E27FC236}">
                <a16:creationId xmlns:a16="http://schemas.microsoft.com/office/drawing/2014/main" id="{6CE5DE6C-7D4F-C39F-D235-5711863BD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67" y="0"/>
            <a:ext cx="9698998" cy="6858000"/>
          </a:xfrm>
          <a:prstGeom prst="rect">
            <a:avLst/>
          </a:prstGeom>
        </p:spPr>
      </p:pic>
    </p:spTree>
    <p:extLst>
      <p:ext uri="{BB962C8B-B14F-4D97-AF65-F5344CB8AC3E}">
        <p14:creationId xmlns:p14="http://schemas.microsoft.com/office/powerpoint/2010/main" val="306212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A2E816-208E-5EAA-AE56-6B99C65FAB5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54B020-F7A8-3B8E-8BC6-022851C90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51A8E4-907F-0D38-7C36-0907A8506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B2CAC9F-ACC9-73E1-AA05-6D5DD9208B2F}"/>
              </a:ext>
            </a:extLst>
          </p:cNvPr>
          <p:cNvSpPr>
            <a:spLocks noGrp="1"/>
          </p:cNvSpPr>
          <p:nvPr>
            <p:ph type="title"/>
          </p:nvPr>
        </p:nvSpPr>
        <p:spPr>
          <a:xfrm>
            <a:off x="1690308" y="1397066"/>
            <a:ext cx="10640754" cy="775845"/>
          </a:xfrm>
        </p:spPr>
        <p:txBody>
          <a:bodyPr vert="horz" lIns="91440" tIns="45720" rIns="91440" bIns="45720" rtlCol="0" anchor="b">
            <a:normAutofit fontScale="90000"/>
          </a:bodyPr>
          <a:lstStyle/>
          <a:p>
            <a:pPr>
              <a:lnSpc>
                <a:spcPct val="100000"/>
              </a:lnSpc>
              <a:spcAft>
                <a:spcPts val="1200"/>
              </a:spcAft>
            </a:pPr>
            <a:r>
              <a:rPr lang="en-GB">
                <a:solidFill>
                  <a:srgbClr val="226459"/>
                </a:solidFill>
                <a:ea typeface="Calibri Light"/>
                <a:cs typeface="Calibri Light"/>
              </a:rPr>
              <a:t>Benefits for community groups</a:t>
            </a:r>
            <a:br>
              <a:rPr lang="en-GB">
                <a:solidFill>
                  <a:srgbClr val="226459"/>
                </a:solidFill>
                <a:ea typeface="Calibri Light"/>
                <a:cs typeface="Calibri Light"/>
              </a:rPr>
            </a:br>
            <a:br>
              <a:rPr lang="en-GB">
                <a:ea typeface="Calibri Light"/>
                <a:cs typeface="Calibri Light"/>
              </a:rPr>
            </a:br>
            <a:endParaRPr lang="en-GB" sz="2400">
              <a:solidFill>
                <a:srgbClr val="226459"/>
              </a:solidFill>
              <a:ea typeface="Calibri Light"/>
              <a:cs typeface="Calibri Light"/>
            </a:endParaRPr>
          </a:p>
        </p:txBody>
      </p:sp>
      <p:grpSp>
        <p:nvGrpSpPr>
          <p:cNvPr id="11" name="Group 10">
            <a:extLst>
              <a:ext uri="{FF2B5EF4-FFF2-40B4-BE49-F238E27FC236}">
                <a16:creationId xmlns:a16="http://schemas.microsoft.com/office/drawing/2014/main" id="{6B39A5D8-E590-8832-5928-D0B2D3DFF8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7" name="Freeform: Shape 16">
              <a:extLst>
                <a:ext uri="{FF2B5EF4-FFF2-40B4-BE49-F238E27FC236}">
                  <a16:creationId xmlns:a16="http://schemas.microsoft.com/office/drawing/2014/main" id="{3EF842A0-92C6-5641-B7B3-9DCD3A59F5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6F9AE0-A012-E324-874A-DE41A6BEF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F9701A0-25B0-DF77-55B8-EBA53E173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 name="Freeform: Shape 19">
              <a:extLst>
                <a:ext uri="{FF2B5EF4-FFF2-40B4-BE49-F238E27FC236}">
                  <a16:creationId xmlns:a16="http://schemas.microsoft.com/office/drawing/2014/main" id="{65CCD66F-5A8D-52B2-0138-E81D19055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5E57880C-F4C7-4625-DBA1-FF544F3A58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9" cy="2535121"/>
            <a:chOff x="-305" y="-1"/>
            <a:chExt cx="3832880" cy="2876136"/>
          </a:xfrm>
        </p:grpSpPr>
        <p:sp>
          <p:nvSpPr>
            <p:cNvPr id="23" name="Freeform: Shape 22">
              <a:extLst>
                <a:ext uri="{FF2B5EF4-FFF2-40B4-BE49-F238E27FC236}">
                  <a16:creationId xmlns:a16="http://schemas.microsoft.com/office/drawing/2014/main" id="{5CF83D12-EC29-100E-BD29-EBFCCD85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4619978-F4EE-0BE6-18FD-E1D6B076B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2A4938C-B900-E1CE-25AA-EBB6ED78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F757E79-5DB6-D460-92C1-9EA808D0A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2" descr="Rural Design Centre">
            <a:extLst>
              <a:ext uri="{FF2B5EF4-FFF2-40B4-BE49-F238E27FC236}">
                <a16:creationId xmlns:a16="http://schemas.microsoft.com/office/drawing/2014/main" id="{74C72574-A7CA-853A-493A-F3880B6237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387" y="260106"/>
            <a:ext cx="1328923" cy="13185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B50DB1-FEE8-D944-9BAB-765053A44EF0}"/>
              </a:ext>
            </a:extLst>
          </p:cNvPr>
          <p:cNvSpPr txBox="1"/>
          <p:nvPr/>
        </p:nvSpPr>
        <p:spPr>
          <a:xfrm>
            <a:off x="1778000" y="1390486"/>
            <a:ext cx="9632460"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ct val="0"/>
              </a:spcBef>
              <a:spcAft>
                <a:spcPts val="1200"/>
              </a:spcAft>
              <a:buFont typeface="Arial,Sans-Serif"/>
              <a:buChar char="•"/>
            </a:pPr>
            <a:r>
              <a:rPr lang="en-GB" sz="2200">
                <a:solidFill>
                  <a:srgbClr val="226459"/>
                </a:solidFill>
                <a:latin typeface="Calibri Light"/>
                <a:ea typeface="Calibri Light"/>
                <a:cs typeface="Calibri Light"/>
              </a:rPr>
              <a:t>Reduced energy costs and carbon footprint</a:t>
            </a:r>
            <a:endParaRPr lang="en-GB" sz="2200">
              <a:latin typeface="Calibri Light"/>
              <a:ea typeface="Calibri Light"/>
              <a:cs typeface="Calibri Light"/>
            </a:endParaRPr>
          </a:p>
          <a:p>
            <a:pPr marL="342900" indent="-342900">
              <a:spcBef>
                <a:spcPct val="0"/>
              </a:spcBef>
              <a:spcAft>
                <a:spcPts val="1200"/>
              </a:spcAft>
              <a:buFont typeface="Arial,Sans-Serif"/>
              <a:buChar char="•"/>
            </a:pPr>
            <a:r>
              <a:rPr lang="en-GB" sz="2200">
                <a:solidFill>
                  <a:srgbClr val="226459"/>
                </a:solidFill>
                <a:latin typeface="Calibri Light"/>
                <a:ea typeface="Calibri Light"/>
                <a:cs typeface="Calibri Light"/>
              </a:rPr>
              <a:t>Local generation and storage increase resilience in case of adverse events</a:t>
            </a:r>
            <a:endParaRPr lang="en-GB" sz="2200">
              <a:latin typeface="Calibri Light"/>
              <a:ea typeface="Calibri Light"/>
              <a:cs typeface="Calibri Light"/>
            </a:endParaRPr>
          </a:p>
          <a:p>
            <a:pPr marL="342900" indent="-342900">
              <a:spcBef>
                <a:spcPct val="0"/>
              </a:spcBef>
              <a:spcAft>
                <a:spcPts val="1200"/>
              </a:spcAft>
              <a:buFont typeface="Arial,Sans-Serif"/>
              <a:buChar char="•"/>
            </a:pPr>
            <a:r>
              <a:rPr lang="en-GB" sz="2200">
                <a:solidFill>
                  <a:srgbClr val="226459"/>
                </a:solidFill>
                <a:latin typeface="Calibri Light"/>
                <a:ea typeface="Calibri Light"/>
                <a:cs typeface="Calibri Light"/>
              </a:rPr>
              <a:t>Coop bids for grant funding and secures loan funding at preferential rates, allowing discounts on energy to community groups</a:t>
            </a:r>
            <a:endParaRPr lang="en-GB" sz="2200">
              <a:latin typeface="Calibri Light"/>
              <a:ea typeface="Calibri Light"/>
              <a:cs typeface="Calibri Light"/>
            </a:endParaRPr>
          </a:p>
          <a:p>
            <a:pPr marL="342900" indent="-342900">
              <a:spcBef>
                <a:spcPct val="0"/>
              </a:spcBef>
              <a:spcAft>
                <a:spcPts val="1200"/>
              </a:spcAft>
              <a:buFont typeface="Arial,Sans-Serif"/>
              <a:buChar char="•"/>
            </a:pPr>
            <a:r>
              <a:rPr lang="en-GB" sz="2200">
                <a:solidFill>
                  <a:srgbClr val="226459"/>
                </a:solidFill>
                <a:latin typeface="Calibri Light"/>
                <a:ea typeface="Calibri Light"/>
                <a:cs typeface="Calibri Light"/>
              </a:rPr>
              <a:t>Coop can access preferential rates for installations and takes on all risks</a:t>
            </a:r>
            <a:endParaRPr lang="en-GB" sz="2200">
              <a:latin typeface="Calibri Light"/>
              <a:ea typeface="Calibri Light"/>
              <a:cs typeface="Calibri Light"/>
            </a:endParaRPr>
          </a:p>
          <a:p>
            <a:pPr marL="342900" indent="-342900">
              <a:spcBef>
                <a:spcPct val="0"/>
              </a:spcBef>
              <a:spcAft>
                <a:spcPts val="1200"/>
              </a:spcAft>
              <a:buFont typeface="Arial,Sans-Serif"/>
              <a:buChar char="•"/>
            </a:pPr>
            <a:r>
              <a:rPr lang="en-GB" sz="2200">
                <a:solidFill>
                  <a:srgbClr val="226459"/>
                </a:solidFill>
                <a:latin typeface="Calibri Light"/>
                <a:ea typeface="Calibri Light"/>
                <a:cs typeface="Calibri Light"/>
              </a:rPr>
              <a:t>Coop negotiates with energy providers to achieve bulk buying discounts on grid power (NEPO)</a:t>
            </a:r>
            <a:endParaRPr lang="en-GB" sz="2200">
              <a:latin typeface="Calibri Light"/>
              <a:ea typeface="Calibri Light"/>
              <a:cs typeface="Calibri Light"/>
            </a:endParaRPr>
          </a:p>
          <a:p>
            <a:pPr marL="342900" indent="-342900">
              <a:spcBef>
                <a:spcPct val="0"/>
              </a:spcBef>
              <a:spcAft>
                <a:spcPts val="1200"/>
              </a:spcAft>
              <a:buFont typeface="Arial,Sans-Serif"/>
              <a:buChar char="•"/>
            </a:pPr>
            <a:r>
              <a:rPr lang="en-GB" sz="2200">
                <a:solidFill>
                  <a:srgbClr val="226459"/>
                </a:solidFill>
                <a:latin typeface="Calibri Light"/>
                <a:ea typeface="Calibri Light"/>
                <a:cs typeface="Calibri Light"/>
              </a:rPr>
              <a:t>Halls already with Solar PV can access the NEPO tariff</a:t>
            </a:r>
          </a:p>
          <a:p>
            <a:pPr marL="342900" indent="-342900">
              <a:spcBef>
                <a:spcPct val="0"/>
              </a:spcBef>
              <a:spcAft>
                <a:spcPts val="1200"/>
              </a:spcAft>
              <a:buFont typeface="Arial,Sans-Serif"/>
              <a:buChar char="•"/>
            </a:pPr>
            <a:r>
              <a:rPr lang="en-GB" sz="2200">
                <a:solidFill>
                  <a:srgbClr val="226459"/>
                </a:solidFill>
                <a:latin typeface="Calibri Light"/>
                <a:ea typeface="Calibri Light"/>
                <a:cs typeface="Calibri Light"/>
              </a:rPr>
              <a:t>Expert project manager to manage installations and operation</a:t>
            </a:r>
            <a:endParaRPr lang="en-GB" sz="2200"/>
          </a:p>
        </p:txBody>
      </p:sp>
    </p:spTree>
    <p:extLst>
      <p:ext uri="{BB962C8B-B14F-4D97-AF65-F5344CB8AC3E}">
        <p14:creationId xmlns:p14="http://schemas.microsoft.com/office/powerpoint/2010/main" val="111202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9df142e-f61c-48c4-982c-1fc2bbaecadb">
      <Terms xmlns="http://schemas.microsoft.com/office/infopath/2007/PartnerControls"/>
    </lcf76f155ced4ddcb4097134ff3c332f>
    <TaxCatchAll xmlns="50e80e2d-e8ce-4020-811a-ea9fb19c4a2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6EA4313776204C9974CA33D9C6BA0D" ma:contentTypeVersion="8" ma:contentTypeDescription="Create a new document." ma:contentTypeScope="" ma:versionID="e2e98d280de20b1283d0192d7ebfb883">
  <xsd:schema xmlns:xsd="http://www.w3.org/2001/XMLSchema" xmlns:xs="http://www.w3.org/2001/XMLSchema" xmlns:p="http://schemas.microsoft.com/office/2006/metadata/properties" xmlns:ns2="6454f64e-6f27-443d-a8ea-4d92d9398757" xmlns:ns3="d9df142e-f61c-48c4-982c-1fc2bbaecadb" xmlns:ns4="50e80e2d-e8ce-4020-811a-ea9fb19c4a29" targetNamespace="http://schemas.microsoft.com/office/2006/metadata/properties" ma:root="true" ma:fieldsID="2a7dac36b1ee227d8219e413d2a0ac88" ns2:_="" ns3:_="" ns4:_="">
    <xsd:import namespace="6454f64e-6f27-443d-a8ea-4d92d9398757"/>
    <xsd:import namespace="d9df142e-f61c-48c4-982c-1fc2bbaecadb"/>
    <xsd:import namespace="50e80e2d-e8ce-4020-811a-ea9fb19c4a2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4f64e-6f27-443d-a8ea-4d92d93987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df142e-f61c-48c4-982c-1fc2bbaecadb" elementFormDefault="qualified">
    <xsd:import namespace="http://schemas.microsoft.com/office/2006/documentManagement/types"/>
    <xsd:import namespace="http://schemas.microsoft.com/office/infopath/2007/PartnerControls"/>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954f37a-49dd-47d7-ac93-2210c60288f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e80e2d-e8ce-4020-811a-ea9fb19c4a2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3c11b4-c4f9-42fb-a6bb-addc346c0c12}" ma:internalName="TaxCatchAll" ma:showField="CatchAllData" ma:web="50e80e2d-e8ce-4020-811a-ea9fb19c4a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A8282-7948-4CC9-984E-C13EECB8508B}">
  <ds:schemaRefs>
    <ds:schemaRef ds:uri="http://schemas.microsoft.com/sharepoint/v3/contenttype/forms"/>
  </ds:schemaRefs>
</ds:datastoreItem>
</file>

<file path=customXml/itemProps2.xml><?xml version="1.0" encoding="utf-8"?>
<ds:datastoreItem xmlns:ds="http://schemas.openxmlformats.org/officeDocument/2006/customXml" ds:itemID="{9FF419EA-6D1F-420F-8D28-F1E0FADAAD0A}">
  <ds:schemaRefs>
    <ds:schemaRef ds:uri="http://schemas.openxmlformats.org/package/2006/metadata/core-properties"/>
    <ds:schemaRef ds:uri="6454f64e-6f27-443d-a8ea-4d92d9398757"/>
    <ds:schemaRef ds:uri="http://schemas.microsoft.com/office/2006/documentManagement/types"/>
    <ds:schemaRef ds:uri="d9df142e-f61c-48c4-982c-1fc2bbaecadb"/>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50e80e2d-e8ce-4020-811a-ea9fb19c4a29"/>
    <ds:schemaRef ds:uri="http://purl.org/dc/dcmitype/"/>
  </ds:schemaRefs>
</ds:datastoreItem>
</file>

<file path=customXml/itemProps3.xml><?xml version="1.0" encoding="utf-8"?>
<ds:datastoreItem xmlns:ds="http://schemas.openxmlformats.org/officeDocument/2006/customXml" ds:itemID="{FE3590C2-789E-47A7-9E30-BC9C886BCA5D}">
  <ds:schemaRefs>
    <ds:schemaRef ds:uri="50e80e2d-e8ce-4020-811a-ea9fb19c4a29"/>
    <ds:schemaRef ds:uri="6454f64e-6f27-443d-a8ea-4d92d9398757"/>
    <ds:schemaRef ds:uri="d9df142e-f61c-48c4-982c-1fc2bbaeca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TotalTime>
  <Words>2564</Words>
  <Application>Microsoft Office PowerPoint</Application>
  <PresentationFormat>Widescreen</PresentationFormat>
  <Paragraphs>232</Paragraphs>
  <Slides>16</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Aptos</vt:lpstr>
      <vt:lpstr>Aptos Display</vt:lpstr>
      <vt:lpstr>Arial</vt:lpstr>
      <vt:lpstr>Arial,Sans-Serif</vt:lpstr>
      <vt:lpstr>Bradley Hand ITC</vt:lpstr>
      <vt:lpstr>Calibri</vt:lpstr>
      <vt:lpstr>Calibri Light</vt:lpstr>
      <vt:lpstr>Derailed ExtraBold</vt:lpstr>
      <vt:lpstr>Segoe UI</vt:lpstr>
      <vt:lpstr>Office Theme</vt:lpstr>
      <vt:lpstr>1_Office Theme</vt:lpstr>
      <vt:lpstr>2_Office Theme</vt:lpstr>
      <vt:lpstr>PowerPoint Presentation</vt:lpstr>
      <vt:lpstr>   Our purpose Support sustainable growth, productivity  and innovation in rural areas Address complex issues Promote equality   Our mission Design to collaborate Design to empower  Design to transform</vt:lpstr>
      <vt:lpstr>Rural Community Energy in County Durham</vt:lpstr>
      <vt:lpstr>PowerPoint Presentation</vt:lpstr>
      <vt:lpstr>Shaping the service</vt:lpstr>
      <vt:lpstr>Planning the various stages – the fine detail</vt:lpstr>
      <vt:lpstr>Follow up focus group meetings  </vt:lpstr>
      <vt:lpstr>The community energy model:</vt:lpstr>
      <vt:lpstr>Benefits for community groups  </vt:lpstr>
      <vt:lpstr>Financials &amp; eligibility:</vt:lpstr>
      <vt:lpstr>Governance</vt:lpstr>
      <vt:lpstr>Organisational structure considerations</vt:lpstr>
      <vt:lpstr>How we arrived  at a CBS model:</vt:lpstr>
      <vt:lpstr> Next steps &amp; timeframes</vt:lpstr>
      <vt:lpstr>PowerPoint Presentation</vt:lpstr>
      <vt:lpstr>Reflection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Catalyst Conference 2021</dc:title>
  <dc:creator>Author</dc:creator>
  <cp:lastModifiedBy>Fiona Christian</cp:lastModifiedBy>
  <cp:revision>15</cp:revision>
  <cp:lastPrinted>2023-05-03T12:34:08Z</cp:lastPrinted>
  <dcterms:created xsi:type="dcterms:W3CDTF">2021-09-29T06:44:05Z</dcterms:created>
  <dcterms:modified xsi:type="dcterms:W3CDTF">2025-03-19T07:29:31Z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0x010100B36EA4313776204C9974CA33D9C6BA0D</vt:lpwstr>
  </property>
</Properties>
</file>