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60" r:id="rId5"/>
    <p:sldId id="265" r:id="rId6"/>
    <p:sldId id="261" r:id="rId7"/>
    <p:sldId id="262" r:id="rId8"/>
    <p:sldId id="263" r:id="rId9"/>
    <p:sldId id="264"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671"/>
    <a:srgbClr val="00ADE5"/>
    <a:srgbClr val="B6D27A"/>
    <a:srgbClr val="FFEBF7"/>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3002F-0695-430C-96B2-3F7233F3B54A}" v="14" dt="2025-07-16T11:45:46.1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429"/>
    <p:restoredTop sz="94640"/>
  </p:normalViewPr>
  <p:slideViewPr>
    <p:cSldViewPr snapToGrid="0" snapToObjects="1">
      <p:cViewPr varScale="1">
        <p:scale>
          <a:sx n="105" d="100"/>
          <a:sy n="105" d="100"/>
        </p:scale>
        <p:origin x="103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viewProps" Target="viewProp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tableStyles" Target="tableStyle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9D7D-1AE2-1020-1EBF-CEB1595D629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947E2C60-E51C-07D6-21D5-991618397D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8A272E38-3C28-A2BD-959B-42ACE98CA28C}"/>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5" name="Footer Placeholder 4">
            <a:extLst>
              <a:ext uri="{FF2B5EF4-FFF2-40B4-BE49-F238E27FC236}">
                <a16:creationId xmlns:a16="http://schemas.microsoft.com/office/drawing/2014/main" id="{EB02E214-1F1D-557B-E34C-4075B4FEA9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0A81B-6574-8048-280C-A32290CBD2F7}"/>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1248928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C604F-456A-6031-AC6C-067397EBCFF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47B70B0-171C-C264-2660-0860F28A8EB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D917E31B-944F-003A-55D9-66A50B36473D}"/>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5" name="Footer Placeholder 4">
            <a:extLst>
              <a:ext uri="{FF2B5EF4-FFF2-40B4-BE49-F238E27FC236}">
                <a16:creationId xmlns:a16="http://schemas.microsoft.com/office/drawing/2014/main" id="{07C38B7C-2EC2-776D-F491-01A916AF5D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B71489-2265-A6F9-F008-D2BA2B9C512A}"/>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3611568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765625-7617-5102-7DAE-D58391B621B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CD0EDCB-AB2F-E303-5BC4-4BD9F67202DF}"/>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DCE5853-DF22-7519-AF0A-B19E49742D88}"/>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5" name="Footer Placeholder 4">
            <a:extLst>
              <a:ext uri="{FF2B5EF4-FFF2-40B4-BE49-F238E27FC236}">
                <a16:creationId xmlns:a16="http://schemas.microsoft.com/office/drawing/2014/main" id="{92F97A79-A913-D9F7-C6D4-B69E878966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C245B9-6159-8D64-5225-E9B32799381E}"/>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2780815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4D16-B264-1F8D-B051-01E35AF5135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42B28D1-B112-0CCE-B0A5-A8E0BB772E0E}"/>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F2BD13E-00F8-9B72-1785-1F13B2F6F1DF}"/>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5" name="Footer Placeholder 4">
            <a:extLst>
              <a:ext uri="{FF2B5EF4-FFF2-40B4-BE49-F238E27FC236}">
                <a16:creationId xmlns:a16="http://schemas.microsoft.com/office/drawing/2014/main" id="{27805AF4-B736-F150-E38A-78FD03B464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D3937D-06FE-4456-EE96-F32CAB4D8B75}"/>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3032098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33D3B-04F0-C75C-7ECA-025EC4CAF36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92BF2825-3FA5-5549-2038-91ECB797A8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15CF62E-9F9C-13B1-DFE1-A75B055F4AE5}"/>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5" name="Footer Placeholder 4">
            <a:extLst>
              <a:ext uri="{FF2B5EF4-FFF2-40B4-BE49-F238E27FC236}">
                <a16:creationId xmlns:a16="http://schemas.microsoft.com/office/drawing/2014/main" id="{72B4B0F0-2160-0BE5-CF57-7D73BCAA9C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B61735-D768-A7EA-02E4-98CB751DD685}"/>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2745152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DFF26D-310E-F050-420D-7129107D226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ACDA3DB-49B7-8B76-5A09-FD211B3BB8A4}"/>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C648690B-5B35-B307-813E-319A426777A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29346C-6EA0-1723-F33C-81E67D1C45F4}"/>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6" name="Footer Placeholder 5">
            <a:extLst>
              <a:ext uri="{FF2B5EF4-FFF2-40B4-BE49-F238E27FC236}">
                <a16:creationId xmlns:a16="http://schemas.microsoft.com/office/drawing/2014/main" id="{38B3D767-A79D-1D98-FA2C-B8C3A29EE0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216D78-3EAD-9D9A-504D-28FD1C14A975}"/>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3501785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0DF69-68C5-8561-B307-6A17497DAD64}"/>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BF01EA1-5989-644A-0C74-7A9B99D194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305C8DA-D7BB-D327-44DD-593C5581D7E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0C23C44-99E9-7A9B-9C64-02F11F8421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FFBF61FA-E435-39D8-C50F-34EF5243153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D54418C8-8DDB-BA29-3C3D-1DA2E77B0954}"/>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8" name="Footer Placeholder 7">
            <a:extLst>
              <a:ext uri="{FF2B5EF4-FFF2-40B4-BE49-F238E27FC236}">
                <a16:creationId xmlns:a16="http://schemas.microsoft.com/office/drawing/2014/main" id="{6AA2DE6E-8844-7AFB-225A-283DEE1F3F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8CCF868-1CD2-0774-25B7-B5D54F21016A}"/>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2917714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18E97-D2A9-E548-FBCF-6EA02274DA8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13923695-A19B-B2C6-F82D-06C0AD38ACC1}"/>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4" name="Footer Placeholder 3">
            <a:extLst>
              <a:ext uri="{FF2B5EF4-FFF2-40B4-BE49-F238E27FC236}">
                <a16:creationId xmlns:a16="http://schemas.microsoft.com/office/drawing/2014/main" id="{6C8937B9-78BF-EAD9-7077-70FDB6A279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8FD1F8-1B9A-5060-8858-35E8A0BF792A}"/>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1569461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CD914B-E309-778E-425F-1C4591E4997C}"/>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3" name="Footer Placeholder 2">
            <a:extLst>
              <a:ext uri="{FF2B5EF4-FFF2-40B4-BE49-F238E27FC236}">
                <a16:creationId xmlns:a16="http://schemas.microsoft.com/office/drawing/2014/main" id="{DBCF3C24-D750-BAAA-F79B-28CE6685C17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1AA7BDE-483D-1F28-DE08-B6995B1B58B6}"/>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2100884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6F1C0-D3B6-DDC7-5901-5DED39FB88B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9A6816D9-3067-4C2B-F1D4-3598E89188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0813F09-D8AF-262D-E30B-723680352B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42EC65B-492D-A653-2978-B4DDC3FE4C60}"/>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6" name="Footer Placeholder 5">
            <a:extLst>
              <a:ext uri="{FF2B5EF4-FFF2-40B4-BE49-F238E27FC236}">
                <a16:creationId xmlns:a16="http://schemas.microsoft.com/office/drawing/2014/main" id="{98B6F97D-2BE6-96B0-BF1F-47E692D206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9A7BD0-6B9A-8810-6D3E-45A03616CF6D}"/>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30544051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51C92-49FF-F729-23EF-04161E0B187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C8206E1-0B5E-7F05-7CA9-42E8C5132B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6B88FC-C02B-8309-AFA5-77DB9AE4E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477F6C8-9AD4-13AC-8B57-7240383AE829}"/>
              </a:ext>
            </a:extLst>
          </p:cNvPr>
          <p:cNvSpPr>
            <a:spLocks noGrp="1"/>
          </p:cNvSpPr>
          <p:nvPr>
            <p:ph type="dt" sz="half" idx="10"/>
          </p:nvPr>
        </p:nvSpPr>
        <p:spPr/>
        <p:txBody>
          <a:bodyPr/>
          <a:lstStyle/>
          <a:p>
            <a:fld id="{8971E713-877A-6941-9284-675C22F1158A}" type="datetimeFigureOut">
              <a:rPr lang="en-US" smtClean="0"/>
              <a:t>7/16/2025</a:t>
            </a:fld>
            <a:endParaRPr lang="en-US"/>
          </a:p>
        </p:txBody>
      </p:sp>
      <p:sp>
        <p:nvSpPr>
          <p:cNvPr id="6" name="Footer Placeholder 5">
            <a:extLst>
              <a:ext uri="{FF2B5EF4-FFF2-40B4-BE49-F238E27FC236}">
                <a16:creationId xmlns:a16="http://schemas.microsoft.com/office/drawing/2014/main" id="{0C9FB66E-23B0-9DE2-E28B-6EA38ABD0B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11DD51-2B32-4C21-04F0-E816B86C1BC3}"/>
              </a:ext>
            </a:extLst>
          </p:cNvPr>
          <p:cNvSpPr>
            <a:spLocks noGrp="1"/>
          </p:cNvSpPr>
          <p:nvPr>
            <p:ph type="sldNum" sz="quarter" idx="12"/>
          </p:nvPr>
        </p:nvSpPr>
        <p:spPr/>
        <p:txBody>
          <a:bodyPr/>
          <a:lstStyle/>
          <a:p>
            <a:fld id="{7E4EF5CD-55C4-5C42-B87B-7CFF20E7C63A}" type="slidenum">
              <a:rPr lang="en-US" smtClean="0"/>
              <a:t>‹#›</a:t>
            </a:fld>
            <a:endParaRPr lang="en-US"/>
          </a:p>
        </p:txBody>
      </p:sp>
    </p:spTree>
    <p:extLst>
      <p:ext uri="{BB962C8B-B14F-4D97-AF65-F5344CB8AC3E}">
        <p14:creationId xmlns:p14="http://schemas.microsoft.com/office/powerpoint/2010/main" val="1229214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6D27A"/>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A76C07-9E7C-69B4-6CC9-B50AC47824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5832EA8-3582-34A0-2B5D-4D27377F25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DFE3EEC-8953-1AE8-32E4-A308BD73DE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71E713-877A-6941-9284-675C22F1158A}" type="datetimeFigureOut">
              <a:rPr lang="en-US" smtClean="0"/>
              <a:t>7/16/2025</a:t>
            </a:fld>
            <a:endParaRPr lang="en-US"/>
          </a:p>
        </p:txBody>
      </p:sp>
      <p:sp>
        <p:nvSpPr>
          <p:cNvPr id="5" name="Footer Placeholder 4">
            <a:extLst>
              <a:ext uri="{FF2B5EF4-FFF2-40B4-BE49-F238E27FC236}">
                <a16:creationId xmlns:a16="http://schemas.microsoft.com/office/drawing/2014/main" id="{9B0BE655-A720-3A07-65F9-367D883280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26E414F-3466-6C13-0039-033D7F1C0A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EF5CD-55C4-5C42-B87B-7CFF20E7C63A}" type="slidenum">
              <a:rPr lang="en-US" smtClean="0"/>
              <a:t>‹#›</a:t>
            </a:fld>
            <a:endParaRPr lang="en-US"/>
          </a:p>
        </p:txBody>
      </p:sp>
    </p:spTree>
    <p:extLst>
      <p:ext uri="{BB962C8B-B14F-4D97-AF65-F5344CB8AC3E}">
        <p14:creationId xmlns:p14="http://schemas.microsoft.com/office/powerpoint/2010/main" val="34395287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7761-2F5A-B0B3-F927-45EBFF874012}"/>
              </a:ext>
            </a:extLst>
          </p:cNvPr>
          <p:cNvSpPr>
            <a:spLocks noGrp="1"/>
          </p:cNvSpPr>
          <p:nvPr>
            <p:ph type="title"/>
          </p:nvPr>
        </p:nvSpPr>
        <p:spPr>
          <a:xfrm>
            <a:off x="6318039" y="3551077"/>
            <a:ext cx="5319433" cy="1427021"/>
          </a:xfrm>
        </p:spPr>
        <p:txBody>
          <a:bodyPr vert="horz" lIns="91440" tIns="45720" rIns="91440" bIns="45720" rtlCol="0" anchor="t">
            <a:noAutofit/>
          </a:bodyPr>
          <a:lstStyle/>
          <a:p>
            <a:pPr algn="ctr"/>
            <a:r>
              <a:rPr lang="en-US" sz="4800" b="1" dirty="0" err="1">
                <a:solidFill>
                  <a:srgbClr val="005671"/>
                </a:solidFill>
                <a:latin typeface="Gill Sans MT" panose="020B0502020104020203" pitchFamily="34" charset="77"/>
              </a:rPr>
              <a:t>Gainford</a:t>
            </a:r>
            <a:r>
              <a:rPr lang="en-US" sz="4800" b="1" dirty="0">
                <a:solidFill>
                  <a:srgbClr val="005671"/>
                </a:solidFill>
                <a:latin typeface="Gill Sans MT" panose="020B0502020104020203" pitchFamily="34" charset="77"/>
              </a:rPr>
              <a:t> Village Hall case study</a:t>
            </a:r>
          </a:p>
        </p:txBody>
      </p:sp>
      <p:sp>
        <p:nvSpPr>
          <p:cNvPr id="22" name="Freeform: Shape 21">
            <a:extLst>
              <a:ext uri="{FF2B5EF4-FFF2-40B4-BE49-F238E27FC236}">
                <a16:creationId xmlns:a16="http://schemas.microsoft.com/office/drawing/2014/main" id="{0C526D66-3621-4347-B1EF-342CBF4D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5393770" cy="6374535"/>
          </a:xfrm>
          <a:custGeom>
            <a:avLst/>
            <a:gdLst>
              <a:gd name="connsiteX0" fmla="*/ 2047752 w 5393770"/>
              <a:gd name="connsiteY0" fmla="*/ 0 h 6374535"/>
              <a:gd name="connsiteX1" fmla="*/ 5393770 w 5393770"/>
              <a:gd name="connsiteY1" fmla="*/ 3346018 h 6374535"/>
              <a:gd name="connsiteX2" fmla="*/ 3642663 w 5393770"/>
              <a:gd name="connsiteY2" fmla="*/ 6288190 h 6374535"/>
              <a:gd name="connsiteX3" fmla="*/ 3463422 w 5393770"/>
              <a:gd name="connsiteY3" fmla="*/ 6374535 h 6374535"/>
              <a:gd name="connsiteX4" fmla="*/ 624279 w 5393770"/>
              <a:gd name="connsiteY4" fmla="*/ 6374535 h 6374535"/>
              <a:gd name="connsiteX5" fmla="*/ 382249 w 5393770"/>
              <a:gd name="connsiteY5" fmla="*/ 6248727 h 6374535"/>
              <a:gd name="connsiteX6" fmla="*/ 143729 w 5393770"/>
              <a:gd name="connsiteY6" fmla="*/ 6097845 h 6374535"/>
              <a:gd name="connsiteX7" fmla="*/ 0 w 5393770"/>
              <a:gd name="connsiteY7" fmla="*/ 5989017 h 6374535"/>
              <a:gd name="connsiteX8" fmla="*/ 0 w 5393770"/>
              <a:gd name="connsiteY8" fmla="*/ 703020 h 6374535"/>
              <a:gd name="connsiteX9" fmla="*/ 143728 w 5393770"/>
              <a:gd name="connsiteY9" fmla="*/ 594191 h 6374535"/>
              <a:gd name="connsiteX10" fmla="*/ 2047752 w 5393770"/>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93770" h="6374535">
                <a:moveTo>
                  <a:pt x="2047752" y="0"/>
                </a:moveTo>
                <a:cubicBezTo>
                  <a:pt x="3895707" y="0"/>
                  <a:pt x="5393770" y="1498063"/>
                  <a:pt x="5393770" y="3346018"/>
                </a:cubicBezTo>
                <a:cubicBezTo>
                  <a:pt x="5393770" y="4616487"/>
                  <a:pt x="4685701" y="5721578"/>
                  <a:pt x="3642663" y="6288190"/>
                </a:cubicBezTo>
                <a:lnTo>
                  <a:pt x="3463422" y="6374535"/>
                </a:lnTo>
                <a:lnTo>
                  <a:pt x="624279" y="6374535"/>
                </a:lnTo>
                <a:lnTo>
                  <a:pt x="382249" y="6248727"/>
                </a:lnTo>
                <a:cubicBezTo>
                  <a:pt x="300507" y="6201724"/>
                  <a:pt x="220937" y="6151368"/>
                  <a:pt x="143729" y="6097845"/>
                </a:cubicBezTo>
                <a:lnTo>
                  <a:pt x="0" y="5989017"/>
                </a:lnTo>
                <a:lnTo>
                  <a:pt x="0" y="703020"/>
                </a:lnTo>
                <a:lnTo>
                  <a:pt x="143728" y="594191"/>
                </a:lnTo>
                <a:cubicBezTo>
                  <a:pt x="684187" y="219535"/>
                  <a:pt x="1340332" y="0"/>
                  <a:pt x="204775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0193166D-DDF1-4F9A-A786-A7AEF5375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7373"/>
            <a:ext cx="5229863" cy="6210629"/>
          </a:xfrm>
          <a:custGeom>
            <a:avLst/>
            <a:gdLst>
              <a:gd name="connsiteX0" fmla="*/ 2047751 w 5229863"/>
              <a:gd name="connsiteY0" fmla="*/ 0 h 6210629"/>
              <a:gd name="connsiteX1" fmla="*/ 5229863 w 5229863"/>
              <a:gd name="connsiteY1" fmla="*/ 3182112 h 6210629"/>
              <a:gd name="connsiteX2" fmla="*/ 3286373 w 5229863"/>
              <a:gd name="connsiteY2" fmla="*/ 6114158 h 6210629"/>
              <a:gd name="connsiteX3" fmla="*/ 3022794 w 5229863"/>
              <a:gd name="connsiteY3" fmla="*/ 6210629 h 6210629"/>
              <a:gd name="connsiteX4" fmla="*/ 1077939 w 5229863"/>
              <a:gd name="connsiteY4" fmla="*/ 6210629 h 6210629"/>
              <a:gd name="connsiteX5" fmla="*/ 953634 w 5229863"/>
              <a:gd name="connsiteY5" fmla="*/ 6171135 h 6210629"/>
              <a:gd name="connsiteX6" fmla="*/ 23632 w 5229863"/>
              <a:gd name="connsiteY6" fmla="*/ 5637585 h 6210629"/>
              <a:gd name="connsiteX7" fmla="*/ 0 w 5229863"/>
              <a:gd name="connsiteY7" fmla="*/ 5616107 h 6210629"/>
              <a:gd name="connsiteX8" fmla="*/ 0 w 5229863"/>
              <a:gd name="connsiteY8" fmla="*/ 748118 h 6210629"/>
              <a:gd name="connsiteX9" fmla="*/ 23632 w 5229863"/>
              <a:gd name="connsiteY9" fmla="*/ 726640 h 6210629"/>
              <a:gd name="connsiteX10" fmla="*/ 2047751 w 5229863"/>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9863" h="6210629">
                <a:moveTo>
                  <a:pt x="2047751" y="0"/>
                </a:moveTo>
                <a:cubicBezTo>
                  <a:pt x="3805183" y="0"/>
                  <a:pt x="5229863" y="1424680"/>
                  <a:pt x="5229863" y="3182112"/>
                </a:cubicBezTo>
                <a:cubicBezTo>
                  <a:pt x="5229863" y="4500186"/>
                  <a:pt x="4428481" y="5631087"/>
                  <a:pt x="3286373" y="6114158"/>
                </a:cubicBezTo>
                <a:lnTo>
                  <a:pt x="3022794" y="6210629"/>
                </a:lnTo>
                <a:lnTo>
                  <a:pt x="1077939" y="6210629"/>
                </a:lnTo>
                <a:lnTo>
                  <a:pt x="953634" y="6171135"/>
                </a:lnTo>
                <a:cubicBezTo>
                  <a:pt x="612471" y="6046219"/>
                  <a:pt x="298661" y="5864559"/>
                  <a:pt x="23632" y="5637585"/>
                </a:cubicBezTo>
                <a:lnTo>
                  <a:pt x="0" y="5616107"/>
                </a:lnTo>
                <a:lnTo>
                  <a:pt x="0" y="748118"/>
                </a:lnTo>
                <a:lnTo>
                  <a:pt x="23632" y="726640"/>
                </a:lnTo>
                <a:cubicBezTo>
                  <a:pt x="573689" y="272693"/>
                  <a:pt x="1278875" y="0"/>
                  <a:pt x="20477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E4EE7214-AC05-465E-A501-65AA04EF5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8355"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189E2AF2-A283-F285-259D-F2562AD655D8}"/>
              </a:ext>
            </a:extLst>
          </p:cNvPr>
          <p:cNvPicPr>
            <a:picLocks noChangeAspect="1"/>
          </p:cNvPicPr>
          <p:nvPr/>
        </p:nvPicPr>
        <p:blipFill>
          <a:blip r:embed="rId2"/>
          <a:stretch>
            <a:fillRect/>
          </a:stretch>
        </p:blipFill>
        <p:spPr>
          <a:xfrm>
            <a:off x="5919440" y="277092"/>
            <a:ext cx="2971918" cy="1056135"/>
          </a:xfrm>
          <a:prstGeom prst="rect">
            <a:avLst/>
          </a:prstGeom>
        </p:spPr>
      </p:pic>
      <p:pic>
        <p:nvPicPr>
          <p:cNvPr id="5" name="Picture 4" descr="Icon&#10;&#10;Description automatically generated">
            <a:extLst>
              <a:ext uri="{FF2B5EF4-FFF2-40B4-BE49-F238E27FC236}">
                <a16:creationId xmlns:a16="http://schemas.microsoft.com/office/drawing/2014/main" id="{E3F3B88B-266A-F49F-2F8F-C9A1EC71D0A6}"/>
              </a:ext>
            </a:extLst>
          </p:cNvPr>
          <p:cNvPicPr>
            <a:picLocks noChangeAspect="1"/>
          </p:cNvPicPr>
          <p:nvPr/>
        </p:nvPicPr>
        <p:blipFill>
          <a:blip r:embed="rId3"/>
          <a:stretch>
            <a:fillRect/>
          </a:stretch>
        </p:blipFill>
        <p:spPr>
          <a:xfrm>
            <a:off x="554528" y="1333227"/>
            <a:ext cx="3171526" cy="4435701"/>
          </a:xfrm>
          <a:prstGeom prst="rect">
            <a:avLst/>
          </a:prstGeom>
        </p:spPr>
      </p:pic>
    </p:spTree>
    <p:extLst>
      <p:ext uri="{BB962C8B-B14F-4D97-AF65-F5344CB8AC3E}">
        <p14:creationId xmlns:p14="http://schemas.microsoft.com/office/powerpoint/2010/main" val="357542309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A7761-2F5A-B0B3-F927-45EBFF874012}"/>
              </a:ext>
            </a:extLst>
          </p:cNvPr>
          <p:cNvSpPr>
            <a:spLocks noGrp="1"/>
          </p:cNvSpPr>
          <p:nvPr>
            <p:ph type="title"/>
          </p:nvPr>
        </p:nvSpPr>
        <p:spPr>
          <a:xfrm>
            <a:off x="5664589" y="2853714"/>
            <a:ext cx="6253121" cy="3162874"/>
          </a:xfrm>
        </p:spPr>
        <p:txBody>
          <a:bodyPr vert="horz" lIns="91440" tIns="45720" rIns="91440" bIns="45720" rtlCol="0" anchor="t">
            <a:noAutofit/>
          </a:bodyPr>
          <a:lstStyle/>
          <a:p>
            <a:pPr algn="ctr"/>
            <a:r>
              <a:rPr lang="en-GB" sz="2400" dirty="0">
                <a:solidFill>
                  <a:schemeClr val="bg1"/>
                </a:solidFill>
                <a:latin typeface="Gill Sans MT" panose="020B0502020104020203" pitchFamily="34" charset="77"/>
              </a:rPr>
              <a:t>The Hallmark award is a quality standard scheme for the management of community buildings and village halls. There are 3 elements, with Hallmark 1 focusing on the management and administration of the charity. </a:t>
            </a:r>
            <a:br>
              <a:rPr lang="en-GB" sz="2400" dirty="0">
                <a:solidFill>
                  <a:schemeClr val="bg1"/>
                </a:solidFill>
                <a:latin typeface="Gill Sans MT" panose="020B0502020104020203" pitchFamily="34" charset="77"/>
              </a:rPr>
            </a:br>
            <a:br>
              <a:rPr lang="en-GB" sz="2400" dirty="0">
                <a:solidFill>
                  <a:schemeClr val="bg1"/>
                </a:solidFill>
                <a:latin typeface="Gill Sans MT" panose="020B0502020104020203" pitchFamily="34" charset="77"/>
              </a:rPr>
            </a:br>
            <a:r>
              <a:rPr lang="en-GB" sz="2400" dirty="0" err="1">
                <a:solidFill>
                  <a:schemeClr val="bg1"/>
                </a:solidFill>
                <a:latin typeface="Gill Sans MT" panose="020B0502020104020203" pitchFamily="34" charset="77"/>
              </a:rPr>
              <a:t>Gainford</a:t>
            </a:r>
            <a:r>
              <a:rPr lang="en-GB" sz="2400" dirty="0">
                <a:solidFill>
                  <a:schemeClr val="bg1"/>
                </a:solidFill>
                <a:latin typeface="Gill Sans MT" panose="020B0502020104020203" pitchFamily="34" charset="77"/>
              </a:rPr>
              <a:t> Village Hall’s initial Hallmark 1 certificate was presented in January 2019, with the renewal certificate presented to the village hall in February 2022.</a:t>
            </a:r>
            <a:endParaRPr lang="en-US" sz="1100" b="1" dirty="0">
              <a:solidFill>
                <a:schemeClr val="bg1"/>
              </a:solidFill>
              <a:latin typeface="Gill Sans MT" panose="020B0502020104020203" pitchFamily="34" charset="77"/>
            </a:endParaRPr>
          </a:p>
        </p:txBody>
      </p:sp>
      <p:sp>
        <p:nvSpPr>
          <p:cNvPr id="22" name="Freeform: Shape 21">
            <a:extLst>
              <a:ext uri="{FF2B5EF4-FFF2-40B4-BE49-F238E27FC236}">
                <a16:creationId xmlns:a16="http://schemas.microsoft.com/office/drawing/2014/main" id="{0C526D66-3621-4347-B1EF-342CBF4D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3466"/>
            <a:ext cx="5393770" cy="6374535"/>
          </a:xfrm>
          <a:custGeom>
            <a:avLst/>
            <a:gdLst>
              <a:gd name="connsiteX0" fmla="*/ 2047752 w 5393770"/>
              <a:gd name="connsiteY0" fmla="*/ 0 h 6374535"/>
              <a:gd name="connsiteX1" fmla="*/ 5393770 w 5393770"/>
              <a:gd name="connsiteY1" fmla="*/ 3346018 h 6374535"/>
              <a:gd name="connsiteX2" fmla="*/ 3642663 w 5393770"/>
              <a:gd name="connsiteY2" fmla="*/ 6288190 h 6374535"/>
              <a:gd name="connsiteX3" fmla="*/ 3463422 w 5393770"/>
              <a:gd name="connsiteY3" fmla="*/ 6374535 h 6374535"/>
              <a:gd name="connsiteX4" fmla="*/ 624279 w 5393770"/>
              <a:gd name="connsiteY4" fmla="*/ 6374535 h 6374535"/>
              <a:gd name="connsiteX5" fmla="*/ 382249 w 5393770"/>
              <a:gd name="connsiteY5" fmla="*/ 6248727 h 6374535"/>
              <a:gd name="connsiteX6" fmla="*/ 143729 w 5393770"/>
              <a:gd name="connsiteY6" fmla="*/ 6097845 h 6374535"/>
              <a:gd name="connsiteX7" fmla="*/ 0 w 5393770"/>
              <a:gd name="connsiteY7" fmla="*/ 5989017 h 6374535"/>
              <a:gd name="connsiteX8" fmla="*/ 0 w 5393770"/>
              <a:gd name="connsiteY8" fmla="*/ 703020 h 6374535"/>
              <a:gd name="connsiteX9" fmla="*/ 143728 w 5393770"/>
              <a:gd name="connsiteY9" fmla="*/ 594191 h 6374535"/>
              <a:gd name="connsiteX10" fmla="*/ 2047752 w 5393770"/>
              <a:gd name="connsiteY10" fmla="*/ 0 h 637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93770" h="6374535">
                <a:moveTo>
                  <a:pt x="2047752" y="0"/>
                </a:moveTo>
                <a:cubicBezTo>
                  <a:pt x="3895707" y="0"/>
                  <a:pt x="5393770" y="1498063"/>
                  <a:pt x="5393770" y="3346018"/>
                </a:cubicBezTo>
                <a:cubicBezTo>
                  <a:pt x="5393770" y="4616487"/>
                  <a:pt x="4685701" y="5721578"/>
                  <a:pt x="3642663" y="6288190"/>
                </a:cubicBezTo>
                <a:lnTo>
                  <a:pt x="3463422" y="6374535"/>
                </a:lnTo>
                <a:lnTo>
                  <a:pt x="624279" y="6374535"/>
                </a:lnTo>
                <a:lnTo>
                  <a:pt x="382249" y="6248727"/>
                </a:lnTo>
                <a:cubicBezTo>
                  <a:pt x="300507" y="6201724"/>
                  <a:pt x="220937" y="6151368"/>
                  <a:pt x="143729" y="6097845"/>
                </a:cubicBezTo>
                <a:lnTo>
                  <a:pt x="0" y="5989017"/>
                </a:lnTo>
                <a:lnTo>
                  <a:pt x="0" y="703020"/>
                </a:lnTo>
                <a:lnTo>
                  <a:pt x="143728" y="594191"/>
                </a:lnTo>
                <a:cubicBezTo>
                  <a:pt x="684187" y="219535"/>
                  <a:pt x="1340332" y="0"/>
                  <a:pt x="204775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0193166D-DDF1-4F9A-A786-A7AEF5375C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7373"/>
            <a:ext cx="5229863" cy="6210629"/>
          </a:xfrm>
          <a:custGeom>
            <a:avLst/>
            <a:gdLst>
              <a:gd name="connsiteX0" fmla="*/ 2047751 w 5229863"/>
              <a:gd name="connsiteY0" fmla="*/ 0 h 6210629"/>
              <a:gd name="connsiteX1" fmla="*/ 5229863 w 5229863"/>
              <a:gd name="connsiteY1" fmla="*/ 3182112 h 6210629"/>
              <a:gd name="connsiteX2" fmla="*/ 3286373 w 5229863"/>
              <a:gd name="connsiteY2" fmla="*/ 6114158 h 6210629"/>
              <a:gd name="connsiteX3" fmla="*/ 3022794 w 5229863"/>
              <a:gd name="connsiteY3" fmla="*/ 6210629 h 6210629"/>
              <a:gd name="connsiteX4" fmla="*/ 1077939 w 5229863"/>
              <a:gd name="connsiteY4" fmla="*/ 6210629 h 6210629"/>
              <a:gd name="connsiteX5" fmla="*/ 953634 w 5229863"/>
              <a:gd name="connsiteY5" fmla="*/ 6171135 h 6210629"/>
              <a:gd name="connsiteX6" fmla="*/ 23632 w 5229863"/>
              <a:gd name="connsiteY6" fmla="*/ 5637585 h 6210629"/>
              <a:gd name="connsiteX7" fmla="*/ 0 w 5229863"/>
              <a:gd name="connsiteY7" fmla="*/ 5616107 h 6210629"/>
              <a:gd name="connsiteX8" fmla="*/ 0 w 5229863"/>
              <a:gd name="connsiteY8" fmla="*/ 748118 h 6210629"/>
              <a:gd name="connsiteX9" fmla="*/ 23632 w 5229863"/>
              <a:gd name="connsiteY9" fmla="*/ 726640 h 6210629"/>
              <a:gd name="connsiteX10" fmla="*/ 2047751 w 5229863"/>
              <a:gd name="connsiteY10" fmla="*/ 0 h 621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29863" h="6210629">
                <a:moveTo>
                  <a:pt x="2047751" y="0"/>
                </a:moveTo>
                <a:cubicBezTo>
                  <a:pt x="3805183" y="0"/>
                  <a:pt x="5229863" y="1424680"/>
                  <a:pt x="5229863" y="3182112"/>
                </a:cubicBezTo>
                <a:cubicBezTo>
                  <a:pt x="5229863" y="4500186"/>
                  <a:pt x="4428481" y="5631087"/>
                  <a:pt x="3286373" y="6114158"/>
                </a:cubicBezTo>
                <a:lnTo>
                  <a:pt x="3022794" y="6210629"/>
                </a:lnTo>
                <a:lnTo>
                  <a:pt x="1077939" y="6210629"/>
                </a:lnTo>
                <a:lnTo>
                  <a:pt x="953634" y="6171135"/>
                </a:lnTo>
                <a:cubicBezTo>
                  <a:pt x="612471" y="6046219"/>
                  <a:pt x="298661" y="5864559"/>
                  <a:pt x="23632" y="5637585"/>
                </a:cubicBezTo>
                <a:lnTo>
                  <a:pt x="0" y="5616107"/>
                </a:lnTo>
                <a:lnTo>
                  <a:pt x="0" y="748118"/>
                </a:lnTo>
                <a:lnTo>
                  <a:pt x="23632" y="726640"/>
                </a:lnTo>
                <a:cubicBezTo>
                  <a:pt x="573689" y="272693"/>
                  <a:pt x="1278875" y="0"/>
                  <a:pt x="2047751"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8A177BCC-4208-4795-8572-4D623BA1E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33763"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E4EE7214-AC05-465E-A501-65AA04EF5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98355" y="2"/>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Logo&#10;&#10;Description automatically generated">
            <a:extLst>
              <a:ext uri="{FF2B5EF4-FFF2-40B4-BE49-F238E27FC236}">
                <a16:creationId xmlns:a16="http://schemas.microsoft.com/office/drawing/2014/main" id="{189E2AF2-A283-F285-259D-F2562AD655D8}"/>
              </a:ext>
            </a:extLst>
          </p:cNvPr>
          <p:cNvPicPr>
            <a:picLocks noChangeAspect="1"/>
          </p:cNvPicPr>
          <p:nvPr/>
        </p:nvPicPr>
        <p:blipFill>
          <a:blip r:embed="rId2"/>
          <a:stretch>
            <a:fillRect/>
          </a:stretch>
        </p:blipFill>
        <p:spPr>
          <a:xfrm>
            <a:off x="5919440" y="277092"/>
            <a:ext cx="2971918" cy="1056135"/>
          </a:xfrm>
          <a:prstGeom prst="rect">
            <a:avLst/>
          </a:prstGeom>
        </p:spPr>
      </p:pic>
      <p:pic>
        <p:nvPicPr>
          <p:cNvPr id="5" name="Picture 4" descr="Icon&#10;&#10;Description automatically generated">
            <a:extLst>
              <a:ext uri="{FF2B5EF4-FFF2-40B4-BE49-F238E27FC236}">
                <a16:creationId xmlns:a16="http://schemas.microsoft.com/office/drawing/2014/main" id="{E3F3B88B-266A-F49F-2F8F-C9A1EC71D0A6}"/>
              </a:ext>
            </a:extLst>
          </p:cNvPr>
          <p:cNvPicPr>
            <a:picLocks noChangeAspect="1"/>
          </p:cNvPicPr>
          <p:nvPr/>
        </p:nvPicPr>
        <p:blipFill>
          <a:blip r:embed="rId3"/>
          <a:stretch>
            <a:fillRect/>
          </a:stretch>
        </p:blipFill>
        <p:spPr>
          <a:xfrm>
            <a:off x="554528" y="1333227"/>
            <a:ext cx="3171526" cy="4435701"/>
          </a:xfrm>
          <a:prstGeom prst="rect">
            <a:avLst/>
          </a:prstGeom>
        </p:spPr>
      </p:pic>
    </p:spTree>
    <p:extLst>
      <p:ext uri="{BB962C8B-B14F-4D97-AF65-F5344CB8AC3E}">
        <p14:creationId xmlns:p14="http://schemas.microsoft.com/office/powerpoint/2010/main" val="647469041"/>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E7E4692-5C14-690F-AD25-A44C33CC0A5E}"/>
              </a:ext>
            </a:extLst>
          </p:cNvPr>
          <p:cNvSpPr/>
          <p:nvPr/>
        </p:nvSpPr>
        <p:spPr>
          <a:xfrm>
            <a:off x="397564" y="1545640"/>
            <a:ext cx="6069496" cy="4507082"/>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8C917A-3190-06D0-8FEC-60E2990C10D5}"/>
              </a:ext>
            </a:extLst>
          </p:cNvPr>
          <p:cNvSpPr txBox="1"/>
          <p:nvPr/>
        </p:nvSpPr>
        <p:spPr>
          <a:xfrm>
            <a:off x="525215" y="1775827"/>
            <a:ext cx="5814193" cy="4247317"/>
          </a:xfrm>
          <a:prstGeom prst="rect">
            <a:avLst/>
          </a:prstGeom>
          <a:noFill/>
          <a:ln>
            <a:noFill/>
          </a:ln>
        </p:spPr>
        <p:txBody>
          <a:bodyPr wrap="square" rtlCol="0">
            <a:spAutoFit/>
          </a:bodyPr>
          <a:lstStyle/>
          <a:p>
            <a:pPr algn="just"/>
            <a:r>
              <a:rPr lang="en-GB" dirty="0" err="1">
                <a:latin typeface="Gill Sans MT" panose="020B0502020104020203" pitchFamily="34" charset="77"/>
              </a:rPr>
              <a:t>Gainford</a:t>
            </a:r>
            <a:r>
              <a:rPr lang="en-GB" dirty="0">
                <a:latin typeface="Gill Sans MT" panose="020B0502020104020203" pitchFamily="34" charset="77"/>
              </a:rPr>
              <a:t> Village Hall dates back to the 18</a:t>
            </a:r>
            <a:r>
              <a:rPr lang="en-GB" baseline="30000" dirty="0">
                <a:latin typeface="Gill Sans MT" panose="020B0502020104020203" pitchFamily="34" charset="77"/>
              </a:rPr>
              <a:t>th</a:t>
            </a:r>
            <a:r>
              <a:rPr lang="en-GB" dirty="0">
                <a:latin typeface="Gill Sans MT" panose="020B0502020104020203" pitchFamily="34" charset="77"/>
              </a:rPr>
              <a:t> Century and was given to the village in 1956 and is now held in trust. The charity was originally registered in 1966 under the name </a:t>
            </a:r>
            <a:r>
              <a:rPr lang="en-GB" dirty="0" err="1">
                <a:latin typeface="Gill Sans MT" panose="020B0502020104020203" pitchFamily="34" charset="77"/>
              </a:rPr>
              <a:t>Montalbo</a:t>
            </a:r>
            <a:r>
              <a:rPr lang="en-GB" dirty="0">
                <a:latin typeface="Gill Sans MT" panose="020B0502020104020203" pitchFamily="34" charset="77"/>
              </a:rPr>
              <a:t> Village Hall and Recreational Charity. It is now a linked charity to </a:t>
            </a:r>
            <a:r>
              <a:rPr lang="en-GB" dirty="0" err="1">
                <a:latin typeface="Gill Sans MT" panose="020B0502020104020203" pitchFamily="34" charset="77"/>
              </a:rPr>
              <a:t>Gainford</a:t>
            </a:r>
            <a:r>
              <a:rPr lang="en-GB" dirty="0">
                <a:latin typeface="Gill Sans MT" panose="020B0502020104020203" pitchFamily="34" charset="77"/>
              </a:rPr>
              <a:t> Village Hall Recreational charitable incorporated organisation as of November 2021. The hall is in the centre of the village and is very well used by the community with a range of activities running for all ages.</a:t>
            </a:r>
          </a:p>
          <a:p>
            <a:pPr algn="just"/>
            <a:endParaRPr lang="en-GB" dirty="0">
              <a:latin typeface="Gill Sans MT" panose="020B0502020104020203" pitchFamily="34" charset="77"/>
            </a:endParaRPr>
          </a:p>
          <a:p>
            <a:pPr algn="just"/>
            <a:r>
              <a:rPr lang="en-GB" dirty="0" err="1">
                <a:latin typeface="Gill Sans MT" panose="020B0502020104020203" pitchFamily="34" charset="77"/>
              </a:rPr>
              <a:t>Gainford</a:t>
            </a:r>
            <a:r>
              <a:rPr lang="en-GB" dirty="0">
                <a:latin typeface="Gill Sans MT" panose="020B0502020104020203" pitchFamily="34" charset="77"/>
              </a:rPr>
              <a:t> Village Hall last completed the Hallmark assessment in January 2019. Due to the coronavirus pandemic, the Hallmark assessment process was extended and adjusted so that evidence could be viewed virtually, via photographs and documents via electronic communication. </a:t>
            </a:r>
          </a:p>
          <a:p>
            <a:endParaRPr lang="en-US" dirty="0"/>
          </a:p>
        </p:txBody>
      </p:sp>
      <p:sp>
        <p:nvSpPr>
          <p:cNvPr id="9" name="Rectangle 8">
            <a:extLst>
              <a:ext uri="{FF2B5EF4-FFF2-40B4-BE49-F238E27FC236}">
                <a16:creationId xmlns:a16="http://schemas.microsoft.com/office/drawing/2014/main" id="{1B5207DF-9402-6496-02E4-1525E6CF38E9}"/>
              </a:ext>
            </a:extLst>
          </p:cNvPr>
          <p:cNvSpPr/>
          <p:nvPr/>
        </p:nvSpPr>
        <p:spPr>
          <a:xfrm>
            <a:off x="486596" y="451335"/>
            <a:ext cx="11388900" cy="630942"/>
          </a:xfrm>
          <a:prstGeom prst="rect">
            <a:avLst/>
          </a:prstGeom>
          <a:noFill/>
          <a:ln>
            <a:noFill/>
          </a:ln>
        </p:spPr>
        <p:txBody>
          <a:bodyPr wrap="square" lIns="91440" tIns="45720" rIns="91440" bIns="45720">
            <a:spAutoFit/>
          </a:bodyPr>
          <a:lstStyle/>
          <a:p>
            <a:pPr algn="ctr"/>
            <a:r>
              <a:rPr lang="en-GB" sz="3500" b="1" cap="none" spc="0" dirty="0">
                <a:ln w="9525">
                  <a:solidFill>
                    <a:schemeClr val="bg2"/>
                  </a:solidFill>
                  <a:prstDash val="solid"/>
                </a:ln>
                <a:effectLst>
                  <a:outerShdw blurRad="12700" dist="38100" dir="2700000" algn="tl" rotWithShape="0">
                    <a:schemeClr val="bg1">
                      <a:lumMod val="50000"/>
                    </a:schemeClr>
                  </a:outerShdw>
                </a:effectLst>
                <a:latin typeface="Gill Sans MT" panose="020B0502020104020203" pitchFamily="34" charset="77"/>
              </a:rPr>
              <a:t>“</a:t>
            </a:r>
            <a:r>
              <a:rPr lang="en-GB" sz="3500" b="1" cap="none" spc="0" dirty="0" err="1">
                <a:ln w="9525">
                  <a:solidFill>
                    <a:schemeClr val="bg2"/>
                  </a:solidFill>
                  <a:prstDash val="solid"/>
                </a:ln>
                <a:effectLst>
                  <a:outerShdw blurRad="12700" dist="38100" dir="2700000" algn="tl" rotWithShape="0">
                    <a:schemeClr val="bg1">
                      <a:lumMod val="50000"/>
                    </a:schemeClr>
                  </a:outerShdw>
                </a:effectLst>
                <a:latin typeface="Gill Sans MT" panose="020B0502020104020203" pitchFamily="34" charset="77"/>
              </a:rPr>
              <a:t>Gainford</a:t>
            </a:r>
            <a:r>
              <a:rPr lang="en-GB" sz="3500" b="1" cap="none" spc="0" dirty="0">
                <a:ln w="9525">
                  <a:solidFill>
                    <a:schemeClr val="bg2"/>
                  </a:solidFill>
                  <a:prstDash val="solid"/>
                </a:ln>
                <a:effectLst>
                  <a:outerShdw blurRad="12700" dist="38100" dir="2700000" algn="tl" rotWithShape="0">
                    <a:schemeClr val="bg1">
                      <a:lumMod val="50000"/>
                    </a:schemeClr>
                  </a:outerShdw>
                </a:effectLst>
                <a:latin typeface="Gill Sans MT" panose="020B0502020104020203" pitchFamily="34" charset="77"/>
              </a:rPr>
              <a:t> is now a registered CIO in the community”</a:t>
            </a:r>
          </a:p>
        </p:txBody>
      </p:sp>
      <p:pic>
        <p:nvPicPr>
          <p:cNvPr id="10" name="Picture 9" descr="DCA presenting Hallmark award">
            <a:extLst>
              <a:ext uri="{FF2B5EF4-FFF2-40B4-BE49-F238E27FC236}">
                <a16:creationId xmlns:a16="http://schemas.microsoft.com/office/drawing/2014/main" id="{82AC3FE3-9BAD-1535-5B1A-DAE7D08D831C}"/>
              </a:ext>
            </a:extLst>
          </p:cNvPr>
          <p:cNvPicPr>
            <a:picLocks noChangeAspect="1"/>
          </p:cNvPicPr>
          <p:nvPr/>
        </p:nvPicPr>
        <p:blipFill rotWithShape="1">
          <a:blip r:embed="rId4"/>
          <a:srcRect l="7677" r="5095"/>
          <a:stretch/>
        </p:blipFill>
        <p:spPr>
          <a:xfrm>
            <a:off x="8022604" y="3714332"/>
            <a:ext cx="3771832" cy="2338390"/>
          </a:xfrm>
          <a:prstGeom prst="rect">
            <a:avLst/>
          </a:prstGeom>
        </p:spPr>
      </p:pic>
      <p:pic>
        <p:nvPicPr>
          <p:cNvPr id="6" name="Picture 5" descr="Gainford village hall from outside">
            <a:extLst>
              <a:ext uri="{FF2B5EF4-FFF2-40B4-BE49-F238E27FC236}">
                <a16:creationId xmlns:a16="http://schemas.microsoft.com/office/drawing/2014/main" id="{C1C47A1A-109F-A913-4CD3-8365C5005772}"/>
              </a:ext>
            </a:extLst>
          </p:cNvPr>
          <p:cNvPicPr>
            <a:picLocks noChangeAspect="1"/>
          </p:cNvPicPr>
          <p:nvPr/>
        </p:nvPicPr>
        <p:blipFill rotWithShape="1">
          <a:blip r:embed="rId5"/>
          <a:srcRect l="16719" r="39071"/>
          <a:stretch/>
        </p:blipFill>
        <p:spPr>
          <a:xfrm rot="5400000">
            <a:off x="7416124" y="941531"/>
            <a:ext cx="2227815" cy="3487486"/>
          </a:xfrm>
          <a:prstGeom prst="rect">
            <a:avLst/>
          </a:prstGeom>
        </p:spPr>
      </p:pic>
      <p:pic>
        <p:nvPicPr>
          <p:cNvPr id="2" name="gainford slide 1.wav" descr="gainford slide 1.wav">
            <a:hlinkClick r:id="" action="ppaction://media"/>
            <a:extLst>
              <a:ext uri="{FF2B5EF4-FFF2-40B4-BE49-F238E27FC236}">
                <a16:creationId xmlns:a16="http://schemas.microsoft.com/office/drawing/2014/main" id="{A65BD200-9A20-C48B-037C-A68588F1A0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68334" y="2081664"/>
            <a:ext cx="1207162" cy="1207162"/>
          </a:xfrm>
          <a:prstGeom prst="rect">
            <a:avLst/>
          </a:prstGeom>
          <a:noFill/>
          <a:ln>
            <a:noFill/>
          </a:ln>
        </p:spPr>
      </p:pic>
    </p:spTree>
    <p:extLst>
      <p:ext uri="{BB962C8B-B14F-4D97-AF65-F5344CB8AC3E}">
        <p14:creationId xmlns:p14="http://schemas.microsoft.com/office/powerpoint/2010/main" val="40286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3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E7E4692-5C14-690F-AD25-A44C33CC0A5E}"/>
              </a:ext>
            </a:extLst>
          </p:cNvPr>
          <p:cNvSpPr/>
          <p:nvPr/>
        </p:nvSpPr>
        <p:spPr>
          <a:xfrm>
            <a:off x="4928831" y="319331"/>
            <a:ext cx="6069496" cy="507206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8C917A-3190-06D0-8FEC-60E2990C10D5}"/>
              </a:ext>
            </a:extLst>
          </p:cNvPr>
          <p:cNvSpPr txBox="1"/>
          <p:nvPr/>
        </p:nvSpPr>
        <p:spPr>
          <a:xfrm>
            <a:off x="5056482" y="604160"/>
            <a:ext cx="5814193" cy="4801314"/>
          </a:xfrm>
          <a:prstGeom prst="rect">
            <a:avLst/>
          </a:prstGeom>
          <a:noFill/>
          <a:ln>
            <a:noFill/>
          </a:ln>
        </p:spPr>
        <p:txBody>
          <a:bodyPr wrap="square" rtlCol="0">
            <a:spAutoFit/>
          </a:bodyPr>
          <a:lstStyle/>
          <a:p>
            <a:pPr algn="just"/>
            <a:r>
              <a:rPr lang="en-GB" dirty="0">
                <a:latin typeface="Gill Sans MT" panose="020B0502020104020203" pitchFamily="34" charset="77"/>
              </a:rPr>
              <a:t>Trustee Tony Buckley received the Hallmark 1 certificate at the village hall attended by Lyndsey Hocking and Katie Baggott from DCA who operate the scheme across County Durham on behalf of Action with Communities in Rural England (ACRE) who organise the scheme nationally. The aim of the Hallmark is to establish good practice, encourage improvement in established customs and procedures and gain recognition for obtaining good standards in the management of the hall.</a:t>
            </a:r>
          </a:p>
          <a:p>
            <a:pPr algn="just"/>
            <a:endParaRPr lang="en-GB" dirty="0">
              <a:latin typeface="Gill Sans MT" panose="020B0502020104020203" pitchFamily="34" charset="77"/>
            </a:endParaRPr>
          </a:p>
          <a:p>
            <a:pPr algn="just"/>
            <a:r>
              <a:rPr lang="en-GB" dirty="0">
                <a:latin typeface="Gill Sans MT" panose="020B0502020104020203" pitchFamily="34" charset="77"/>
              </a:rPr>
              <a:t>Overall, DCA were impressed with the village hall, stating the building is a very well-maintained community facility and the continued development of the hall for the benefit of the community is a credit to the hard work and dedication of the committee. The hall is running in a professional way and business is conducted to a high standard.</a:t>
            </a:r>
          </a:p>
          <a:p>
            <a:endParaRPr lang="en-US" dirty="0"/>
          </a:p>
        </p:txBody>
      </p:sp>
      <p:sp>
        <p:nvSpPr>
          <p:cNvPr id="9" name="Rectangle 8">
            <a:extLst>
              <a:ext uri="{FF2B5EF4-FFF2-40B4-BE49-F238E27FC236}">
                <a16:creationId xmlns:a16="http://schemas.microsoft.com/office/drawing/2014/main" id="{1B5207DF-9402-6496-02E4-1525E6CF38E9}"/>
              </a:ext>
            </a:extLst>
          </p:cNvPr>
          <p:cNvSpPr/>
          <p:nvPr/>
        </p:nvSpPr>
        <p:spPr>
          <a:xfrm>
            <a:off x="3761662" y="5514213"/>
            <a:ext cx="8403834" cy="1169551"/>
          </a:xfrm>
          <a:prstGeom prst="rect">
            <a:avLst/>
          </a:prstGeom>
          <a:noFill/>
        </p:spPr>
        <p:txBody>
          <a:bodyPr wrap="square" lIns="91440" tIns="45720" rIns="91440" bIns="45720">
            <a:spAutoFit/>
          </a:bodyPr>
          <a:lstStyle/>
          <a:p>
            <a:pPr algn="ctr"/>
            <a:r>
              <a:rPr lang="en-GB" sz="3500" b="1" dirty="0">
                <a:ln w="9525">
                  <a:solidFill>
                    <a:schemeClr val="bg2"/>
                  </a:solidFill>
                  <a:prstDash val="solid"/>
                </a:ln>
                <a:effectLst>
                  <a:outerShdw blurRad="12700" dist="38100" dir="2700000" algn="tl" rotWithShape="0">
                    <a:schemeClr val="bg1">
                      <a:lumMod val="50000"/>
                    </a:schemeClr>
                  </a:outerShdw>
                </a:effectLst>
                <a:latin typeface="Gill Sans MT" panose="020B0502020104020203" pitchFamily="34" charset="77"/>
              </a:rPr>
              <a:t>“The renewal was a relatively easy process”</a:t>
            </a:r>
            <a:endParaRPr lang="en-GB" sz="3500" b="1" cap="none" spc="0" dirty="0">
              <a:ln w="9525">
                <a:solidFill>
                  <a:schemeClr val="bg2"/>
                </a:solidFill>
                <a:prstDash val="solid"/>
              </a:ln>
              <a:solidFill>
                <a:schemeClr val="tx1"/>
              </a:solidFill>
              <a:effectLst>
                <a:outerShdw blurRad="12700" dist="38100" dir="2700000" algn="tl" rotWithShape="0">
                  <a:schemeClr val="bg1">
                    <a:lumMod val="50000"/>
                  </a:schemeClr>
                </a:outerShdw>
              </a:effectLst>
              <a:latin typeface="Gill Sans MT" panose="020B0502020104020203" pitchFamily="34" charset="77"/>
            </a:endParaRPr>
          </a:p>
        </p:txBody>
      </p:sp>
      <p:pic>
        <p:nvPicPr>
          <p:cNvPr id="11" name="Picture 10" descr="Gainford village hall from outside">
            <a:extLst>
              <a:ext uri="{FF2B5EF4-FFF2-40B4-BE49-F238E27FC236}">
                <a16:creationId xmlns:a16="http://schemas.microsoft.com/office/drawing/2014/main" id="{22FE8332-1054-FD33-06C8-DCFCD5F2A74A}"/>
              </a:ext>
            </a:extLst>
          </p:cNvPr>
          <p:cNvPicPr>
            <a:picLocks noChangeAspect="1"/>
          </p:cNvPicPr>
          <p:nvPr/>
        </p:nvPicPr>
        <p:blipFill rotWithShape="1">
          <a:blip r:embed="rId4"/>
          <a:srcRect l="12805" r="34456" b="13285"/>
          <a:stretch/>
        </p:blipFill>
        <p:spPr>
          <a:xfrm rot="5400000">
            <a:off x="833600" y="298433"/>
            <a:ext cx="2622335" cy="3233790"/>
          </a:xfrm>
          <a:prstGeom prst="rect">
            <a:avLst/>
          </a:prstGeom>
        </p:spPr>
      </p:pic>
      <p:pic>
        <p:nvPicPr>
          <p:cNvPr id="3" name="Picture 2">
            <a:extLst>
              <a:ext uri="{FF2B5EF4-FFF2-40B4-BE49-F238E27FC236}">
                <a16:creationId xmlns:a16="http://schemas.microsoft.com/office/drawing/2014/main" id="{128400DD-D783-6F10-66A1-F15C1774450D}"/>
              </a:ext>
            </a:extLst>
          </p:cNvPr>
          <p:cNvPicPr>
            <a:picLocks noChangeAspect="1"/>
          </p:cNvPicPr>
          <p:nvPr/>
        </p:nvPicPr>
        <p:blipFill>
          <a:blip r:embed="rId5"/>
          <a:stretch>
            <a:fillRect/>
          </a:stretch>
        </p:blipFill>
        <p:spPr>
          <a:xfrm>
            <a:off x="497798" y="4171993"/>
            <a:ext cx="3330124" cy="2353235"/>
          </a:xfrm>
          <a:prstGeom prst="rect">
            <a:avLst/>
          </a:prstGeom>
        </p:spPr>
      </p:pic>
      <p:pic>
        <p:nvPicPr>
          <p:cNvPr id="2" name="gainford slide 2.wav" descr="gainford slide 2.wav">
            <a:hlinkClick r:id="" action="ppaction://media"/>
            <a:extLst>
              <a:ext uri="{FF2B5EF4-FFF2-40B4-BE49-F238E27FC236}">
                <a16:creationId xmlns:a16="http://schemas.microsoft.com/office/drawing/2014/main" id="{020C22C6-F536-EE43-E90A-0E76611E824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496188" y="3115427"/>
            <a:ext cx="1164675" cy="1164675"/>
          </a:xfrm>
          <a:prstGeom prst="rect">
            <a:avLst/>
          </a:prstGeom>
        </p:spPr>
      </p:pic>
    </p:spTree>
    <p:extLst>
      <p:ext uri="{BB962C8B-B14F-4D97-AF65-F5344CB8AC3E}">
        <p14:creationId xmlns:p14="http://schemas.microsoft.com/office/powerpoint/2010/main" val="3729817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ew supper room at Gainford village hall">
            <a:extLst>
              <a:ext uri="{FF2B5EF4-FFF2-40B4-BE49-F238E27FC236}">
                <a16:creationId xmlns:a16="http://schemas.microsoft.com/office/drawing/2014/main" id="{B84FF775-7F2A-2D81-C858-90DCE0E64802}"/>
              </a:ext>
            </a:extLst>
          </p:cNvPr>
          <p:cNvPicPr>
            <a:picLocks noChangeAspect="1"/>
          </p:cNvPicPr>
          <p:nvPr/>
        </p:nvPicPr>
        <p:blipFill rotWithShape="1">
          <a:blip r:embed="rId4"/>
          <a:srcRect l="37521" r="20840" b="-2425"/>
          <a:stretch/>
        </p:blipFill>
        <p:spPr>
          <a:xfrm rot="5400000">
            <a:off x="881348" y="-451912"/>
            <a:ext cx="1894907" cy="3495852"/>
          </a:xfrm>
          <a:prstGeom prst="rect">
            <a:avLst/>
          </a:prstGeom>
        </p:spPr>
      </p:pic>
      <p:pic>
        <p:nvPicPr>
          <p:cNvPr id="12" name="Picture 11" descr="A picture containing sky, outdoor&#10;&#10;Description automatically generated">
            <a:extLst>
              <a:ext uri="{FF2B5EF4-FFF2-40B4-BE49-F238E27FC236}">
                <a16:creationId xmlns:a16="http://schemas.microsoft.com/office/drawing/2014/main" id="{2BDD59CB-06D0-966F-84A2-2B066406FDA9}"/>
              </a:ext>
            </a:extLst>
          </p:cNvPr>
          <p:cNvPicPr>
            <a:picLocks noChangeAspect="1"/>
          </p:cNvPicPr>
          <p:nvPr/>
        </p:nvPicPr>
        <p:blipFill rotWithShape="1">
          <a:blip r:embed="rId5"/>
          <a:srcRect l="17708" r="37500"/>
          <a:stretch/>
        </p:blipFill>
        <p:spPr>
          <a:xfrm rot="5400000">
            <a:off x="9484316" y="2895746"/>
            <a:ext cx="2000630" cy="3067142"/>
          </a:xfrm>
          <a:prstGeom prst="rect">
            <a:avLst/>
          </a:prstGeom>
        </p:spPr>
      </p:pic>
      <p:sp>
        <p:nvSpPr>
          <p:cNvPr id="5" name="Rounded Rectangle 4">
            <a:extLst>
              <a:ext uri="{FF2B5EF4-FFF2-40B4-BE49-F238E27FC236}">
                <a16:creationId xmlns:a16="http://schemas.microsoft.com/office/drawing/2014/main" id="{6E7E4692-5C14-690F-AD25-A44C33CC0A5E}"/>
              </a:ext>
            </a:extLst>
          </p:cNvPr>
          <p:cNvSpPr/>
          <p:nvPr/>
        </p:nvSpPr>
        <p:spPr>
          <a:xfrm>
            <a:off x="3192311" y="338175"/>
            <a:ext cx="5941845" cy="5072065"/>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B5207DF-9402-6496-02E4-1525E6CF38E9}"/>
              </a:ext>
            </a:extLst>
          </p:cNvPr>
          <p:cNvSpPr/>
          <p:nvPr/>
        </p:nvSpPr>
        <p:spPr>
          <a:xfrm>
            <a:off x="94129" y="5486285"/>
            <a:ext cx="12192001" cy="1169551"/>
          </a:xfrm>
          <a:prstGeom prst="rect">
            <a:avLst/>
          </a:prstGeom>
          <a:noFill/>
          <a:ln>
            <a:noFill/>
          </a:ln>
        </p:spPr>
        <p:txBody>
          <a:bodyPr wrap="square" lIns="91440" tIns="45720" rIns="91440" bIns="45720">
            <a:spAutoFit/>
          </a:bodyPr>
          <a:lstStyle/>
          <a:p>
            <a:pPr algn="ctr"/>
            <a:r>
              <a:rPr lang="en-GB" sz="3500" b="1" cap="none" spc="0" dirty="0">
                <a:ln w="9525">
                  <a:solidFill>
                    <a:schemeClr val="bg2"/>
                  </a:solidFill>
                  <a:prstDash val="solid"/>
                </a:ln>
                <a:solidFill>
                  <a:schemeClr val="tx1"/>
                </a:solidFill>
                <a:effectLst>
                  <a:outerShdw blurRad="12700" dist="38100" dir="2700000" algn="tl" rotWithShape="0">
                    <a:schemeClr val="bg1">
                      <a:lumMod val="50000"/>
                    </a:schemeClr>
                  </a:outerShdw>
                </a:effectLst>
                <a:latin typeface="Gill Sans MT" panose="020B0502020104020203" pitchFamily="34" charset="77"/>
              </a:rPr>
              <a:t>“</a:t>
            </a:r>
            <a:r>
              <a:rPr lang="en-GB" sz="3500" b="1" dirty="0">
                <a:ln w="9525">
                  <a:solidFill>
                    <a:schemeClr val="bg2"/>
                  </a:solidFill>
                  <a:prstDash val="solid"/>
                </a:ln>
                <a:effectLst>
                  <a:outerShdw blurRad="12700" dist="38100" dir="2700000" algn="tl" rotWithShape="0">
                    <a:schemeClr val="bg1">
                      <a:lumMod val="50000"/>
                    </a:schemeClr>
                  </a:outerShdw>
                </a:effectLst>
                <a:latin typeface="Gill Sans MT" panose="020B0502020104020203" pitchFamily="34" charset="77"/>
              </a:rPr>
              <a:t>The refurbishments have made the hall more attractive to the community”</a:t>
            </a:r>
            <a:endParaRPr lang="en-GB" sz="3500" b="1" cap="none" spc="0" dirty="0">
              <a:ln w="9525">
                <a:solidFill>
                  <a:schemeClr val="bg2"/>
                </a:solidFill>
                <a:prstDash val="solid"/>
              </a:ln>
              <a:solidFill>
                <a:schemeClr val="tx1"/>
              </a:solidFill>
              <a:effectLst>
                <a:outerShdw blurRad="12700" dist="38100" dir="2700000" algn="tl" rotWithShape="0">
                  <a:schemeClr val="bg1">
                    <a:lumMod val="50000"/>
                  </a:schemeClr>
                </a:outerShdw>
              </a:effectLst>
              <a:latin typeface="Gill Sans MT" panose="020B0502020104020203" pitchFamily="34" charset="77"/>
            </a:endParaRPr>
          </a:p>
        </p:txBody>
      </p:sp>
      <p:sp>
        <p:nvSpPr>
          <p:cNvPr id="2" name="Rectangle 1">
            <a:extLst>
              <a:ext uri="{FF2B5EF4-FFF2-40B4-BE49-F238E27FC236}">
                <a16:creationId xmlns:a16="http://schemas.microsoft.com/office/drawing/2014/main" id="{C7832081-2F83-BB49-94A9-A8B2960C631C}"/>
              </a:ext>
            </a:extLst>
          </p:cNvPr>
          <p:cNvSpPr/>
          <p:nvPr/>
        </p:nvSpPr>
        <p:spPr>
          <a:xfrm>
            <a:off x="3319510" y="750548"/>
            <a:ext cx="5687445" cy="4247317"/>
          </a:xfrm>
          <a:prstGeom prst="rect">
            <a:avLst/>
          </a:prstGeom>
        </p:spPr>
        <p:txBody>
          <a:bodyPr wrap="square">
            <a:spAutoFit/>
          </a:bodyPr>
          <a:lstStyle/>
          <a:p>
            <a:pPr algn="just"/>
            <a:r>
              <a:rPr lang="en-US" dirty="0">
                <a:latin typeface="Gill Sans MT" panose="020B0502020104020203" pitchFamily="34" charset="77"/>
              </a:rPr>
              <a:t>Internally the hall has been undergoing further refurbishments. The kitchen and supper room have been renovated; these developments have brought the hall up to a high standard and made it a good quality space for the community to utilise. The front of the hall has been power washed and repainted recently and is clean and tidy, which looks appealing to visitors.</a:t>
            </a:r>
          </a:p>
          <a:p>
            <a:pPr algn="just"/>
            <a:endParaRPr lang="en-US" dirty="0">
              <a:latin typeface="Gill Sans MT" panose="020B0502020104020203" pitchFamily="34" charset="77"/>
            </a:endParaRPr>
          </a:p>
          <a:p>
            <a:pPr algn="just"/>
            <a:r>
              <a:rPr lang="en-GB" dirty="0" err="1">
                <a:latin typeface="Gill Sans MT" panose="020B0502020104020203" pitchFamily="34" charset="77"/>
              </a:rPr>
              <a:t>Gainford</a:t>
            </a:r>
            <a:r>
              <a:rPr lang="en-GB" dirty="0">
                <a:latin typeface="Gill Sans MT" panose="020B0502020104020203" pitchFamily="34" charset="77"/>
              </a:rPr>
              <a:t> Village Hall were successful in gaining some funding through the Community Buildings Support Fund, providing small grants to assist the recovery of community buildings after the pandemic. The Trustees applied for money to hold an open day at their hall to encourage the public back in, show they are open and show the activities that the community can benefit from. </a:t>
            </a:r>
            <a:endParaRPr lang="en-US" dirty="0">
              <a:latin typeface="Gill Sans MT" panose="020B0502020104020203" pitchFamily="34" charset="77"/>
            </a:endParaRPr>
          </a:p>
        </p:txBody>
      </p:sp>
      <p:pic>
        <p:nvPicPr>
          <p:cNvPr id="3" name="gainford slide 3.wav" descr="gainford slide 3.wav">
            <a:hlinkClick r:id="" action="ppaction://media"/>
            <a:extLst>
              <a:ext uri="{FF2B5EF4-FFF2-40B4-BE49-F238E27FC236}">
                <a16:creationId xmlns:a16="http://schemas.microsoft.com/office/drawing/2014/main" id="{BE656272-F329-C75C-91F9-8B1A027DDE8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7776" y="3007973"/>
            <a:ext cx="1169552" cy="1169552"/>
          </a:xfrm>
          <a:prstGeom prst="rect">
            <a:avLst/>
          </a:prstGeom>
        </p:spPr>
      </p:pic>
    </p:spTree>
    <p:extLst>
      <p:ext uri="{BB962C8B-B14F-4D97-AF65-F5344CB8AC3E}">
        <p14:creationId xmlns:p14="http://schemas.microsoft.com/office/powerpoint/2010/main" val="213487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5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6E7E4692-5C14-690F-AD25-A44C33CC0A5E}"/>
              </a:ext>
            </a:extLst>
          </p:cNvPr>
          <p:cNvSpPr/>
          <p:nvPr/>
        </p:nvSpPr>
        <p:spPr>
          <a:xfrm>
            <a:off x="397564" y="1545640"/>
            <a:ext cx="6069496" cy="4507082"/>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A38C917A-3190-06D0-8FEC-60E2990C10D5}"/>
              </a:ext>
            </a:extLst>
          </p:cNvPr>
          <p:cNvSpPr txBox="1"/>
          <p:nvPr/>
        </p:nvSpPr>
        <p:spPr>
          <a:xfrm>
            <a:off x="538662" y="1680723"/>
            <a:ext cx="5814193" cy="4524315"/>
          </a:xfrm>
          <a:prstGeom prst="rect">
            <a:avLst/>
          </a:prstGeom>
          <a:noFill/>
          <a:ln>
            <a:noFill/>
          </a:ln>
        </p:spPr>
        <p:txBody>
          <a:bodyPr wrap="square" rtlCol="0">
            <a:spAutoFit/>
          </a:bodyPr>
          <a:lstStyle/>
          <a:p>
            <a:pPr algn="just"/>
            <a:r>
              <a:rPr lang="en-US" dirty="0">
                <a:latin typeface="Gill Sans MT" panose="020B0502020104020203" pitchFamily="34" charset="77"/>
              </a:rPr>
              <a:t>Groups are coming back slowly after the pandemic, including a bridge group who use the supper room, yoga classes and table tennis in the main hall. Unfortunately, their open day had to be postponed due to COVID to bring people back into the </a:t>
            </a:r>
            <a:r>
              <a:rPr lang="en-US" dirty="0" err="1">
                <a:latin typeface="Gill Sans MT" panose="020B0502020104020203" pitchFamily="34" charset="77"/>
              </a:rPr>
              <a:t>centre</a:t>
            </a:r>
            <a:r>
              <a:rPr lang="en-US" dirty="0">
                <a:latin typeface="Gill Sans MT" panose="020B0502020104020203" pitchFamily="34" charset="77"/>
              </a:rPr>
              <a:t>, but they intend to have this in the near future. </a:t>
            </a:r>
          </a:p>
          <a:p>
            <a:pPr algn="just"/>
            <a:endParaRPr lang="en-US" dirty="0">
              <a:latin typeface="Gill Sans MT" panose="020B0502020104020203" pitchFamily="34" charset="77"/>
            </a:endParaRPr>
          </a:p>
          <a:p>
            <a:pPr algn="just"/>
            <a:r>
              <a:rPr lang="en-US" dirty="0">
                <a:latin typeface="Gill Sans MT" panose="020B0502020104020203" pitchFamily="34" charset="77"/>
              </a:rPr>
              <a:t>The Trustees are considering progressing to Hallmark 2 which focuses on legislation in particular safety, licensing and maintenance. They’re also looking at how to utilise their space effectively through an architectural feasibility assessment. DCA are supporting the hall with this future development, providing advice and guidance and funding towards the cost of this through the community development hubs programmes SEED funding.  </a:t>
            </a:r>
          </a:p>
          <a:p>
            <a:endParaRPr lang="en-US" dirty="0"/>
          </a:p>
        </p:txBody>
      </p:sp>
      <p:sp>
        <p:nvSpPr>
          <p:cNvPr id="9" name="Rectangle 8">
            <a:extLst>
              <a:ext uri="{FF2B5EF4-FFF2-40B4-BE49-F238E27FC236}">
                <a16:creationId xmlns:a16="http://schemas.microsoft.com/office/drawing/2014/main" id="{1B5207DF-9402-6496-02E4-1525E6CF38E9}"/>
              </a:ext>
            </a:extLst>
          </p:cNvPr>
          <p:cNvSpPr/>
          <p:nvPr/>
        </p:nvSpPr>
        <p:spPr>
          <a:xfrm>
            <a:off x="3583" y="154862"/>
            <a:ext cx="12188417" cy="1169551"/>
          </a:xfrm>
          <a:prstGeom prst="rect">
            <a:avLst/>
          </a:prstGeom>
          <a:noFill/>
        </p:spPr>
        <p:txBody>
          <a:bodyPr wrap="square" lIns="91440" tIns="45720" rIns="91440" bIns="45720">
            <a:spAutoFit/>
          </a:bodyPr>
          <a:lstStyle/>
          <a:p>
            <a:pPr algn="ctr"/>
            <a:r>
              <a:rPr lang="en-GB" sz="3500" b="1" cap="none" spc="0" dirty="0">
                <a:ln w="9525">
                  <a:solidFill>
                    <a:schemeClr val="bg2"/>
                  </a:solidFill>
                  <a:prstDash val="solid"/>
                </a:ln>
                <a:solidFill>
                  <a:schemeClr val="tx1"/>
                </a:solidFill>
                <a:effectLst>
                  <a:outerShdw blurRad="12700" dist="38100" dir="2700000" algn="tl" rotWithShape="0">
                    <a:schemeClr val="bg1">
                      <a:lumMod val="50000"/>
                    </a:schemeClr>
                  </a:outerShdw>
                </a:effectLst>
                <a:latin typeface="Gill Sans MT" panose="020B0502020104020203" pitchFamily="34" charset="77"/>
              </a:rPr>
              <a:t>“We have a very active and enthusiastic community within </a:t>
            </a:r>
            <a:r>
              <a:rPr lang="en-GB" sz="3500" b="1" cap="none" spc="0" dirty="0" err="1">
                <a:ln w="9525">
                  <a:solidFill>
                    <a:schemeClr val="bg2"/>
                  </a:solidFill>
                  <a:prstDash val="solid"/>
                </a:ln>
                <a:solidFill>
                  <a:schemeClr val="tx1"/>
                </a:solidFill>
                <a:effectLst>
                  <a:outerShdw blurRad="12700" dist="38100" dir="2700000" algn="tl" rotWithShape="0">
                    <a:schemeClr val="bg1">
                      <a:lumMod val="50000"/>
                    </a:schemeClr>
                  </a:outerShdw>
                </a:effectLst>
                <a:latin typeface="Gill Sans MT" panose="020B0502020104020203" pitchFamily="34" charset="77"/>
              </a:rPr>
              <a:t>Gainford</a:t>
            </a:r>
            <a:r>
              <a:rPr lang="en-GB" sz="3500" b="1" cap="none" spc="0" dirty="0">
                <a:ln w="9525">
                  <a:solidFill>
                    <a:schemeClr val="bg2"/>
                  </a:solidFill>
                  <a:prstDash val="solid"/>
                </a:ln>
                <a:solidFill>
                  <a:schemeClr val="tx1"/>
                </a:solidFill>
                <a:effectLst>
                  <a:outerShdw blurRad="12700" dist="38100" dir="2700000" algn="tl" rotWithShape="0">
                    <a:schemeClr val="bg1">
                      <a:lumMod val="50000"/>
                    </a:schemeClr>
                  </a:outerShdw>
                </a:effectLst>
                <a:latin typeface="Gill Sans MT" panose="020B0502020104020203" pitchFamily="34" charset="77"/>
              </a:rPr>
              <a:t>”</a:t>
            </a:r>
          </a:p>
        </p:txBody>
      </p:sp>
      <p:pic>
        <p:nvPicPr>
          <p:cNvPr id="12" name="Picture 11" descr="The village green at Gainford">
            <a:extLst>
              <a:ext uri="{FF2B5EF4-FFF2-40B4-BE49-F238E27FC236}">
                <a16:creationId xmlns:a16="http://schemas.microsoft.com/office/drawing/2014/main" id="{C3AA2876-8D52-0768-457F-79E3567DDBA2}"/>
              </a:ext>
            </a:extLst>
          </p:cNvPr>
          <p:cNvPicPr>
            <a:picLocks noChangeAspect="1"/>
          </p:cNvPicPr>
          <p:nvPr/>
        </p:nvPicPr>
        <p:blipFill rotWithShape="1">
          <a:blip r:embed="rId4"/>
          <a:srcRect b="13281"/>
          <a:stretch/>
        </p:blipFill>
        <p:spPr>
          <a:xfrm>
            <a:off x="8558776" y="4002875"/>
            <a:ext cx="3316720" cy="2049847"/>
          </a:xfrm>
          <a:prstGeom prst="rect">
            <a:avLst/>
          </a:prstGeom>
        </p:spPr>
      </p:pic>
      <p:pic>
        <p:nvPicPr>
          <p:cNvPr id="11" name="Picture 10" descr="New curtains installed in centre hall room">
            <a:extLst>
              <a:ext uri="{FF2B5EF4-FFF2-40B4-BE49-F238E27FC236}">
                <a16:creationId xmlns:a16="http://schemas.microsoft.com/office/drawing/2014/main" id="{4491E99E-1B33-C505-F0BF-8A59185A9794}"/>
              </a:ext>
            </a:extLst>
          </p:cNvPr>
          <p:cNvPicPr>
            <a:picLocks noChangeAspect="1"/>
          </p:cNvPicPr>
          <p:nvPr/>
        </p:nvPicPr>
        <p:blipFill>
          <a:blip r:embed="rId5"/>
          <a:stretch>
            <a:fillRect/>
          </a:stretch>
        </p:blipFill>
        <p:spPr>
          <a:xfrm>
            <a:off x="6868541" y="1583979"/>
            <a:ext cx="3211644" cy="2418896"/>
          </a:xfrm>
          <a:prstGeom prst="rect">
            <a:avLst/>
          </a:prstGeom>
        </p:spPr>
      </p:pic>
      <p:pic>
        <p:nvPicPr>
          <p:cNvPr id="2" name="gainford slide 4.wav" descr="gainford slide 4.wav">
            <a:hlinkClick r:id="" action="ppaction://media"/>
            <a:extLst>
              <a:ext uri="{FF2B5EF4-FFF2-40B4-BE49-F238E27FC236}">
                <a16:creationId xmlns:a16="http://schemas.microsoft.com/office/drawing/2014/main" id="{68FCB854-9772-B4A0-AA5A-AD6B986961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81666" y="2226506"/>
            <a:ext cx="1257237" cy="1257237"/>
          </a:xfrm>
          <a:prstGeom prst="rect">
            <a:avLst/>
          </a:prstGeom>
        </p:spPr>
      </p:pic>
    </p:spTree>
    <p:extLst>
      <p:ext uri="{BB962C8B-B14F-4D97-AF65-F5344CB8AC3E}">
        <p14:creationId xmlns:p14="http://schemas.microsoft.com/office/powerpoint/2010/main" val="134997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9C8AA89-3575-FDD1-CCEB-AB2E135C4ABC}"/>
              </a:ext>
            </a:extLst>
          </p:cNvPr>
          <p:cNvSpPr/>
          <p:nvPr/>
        </p:nvSpPr>
        <p:spPr>
          <a:xfrm>
            <a:off x="644930" y="2379945"/>
            <a:ext cx="11054380" cy="2054269"/>
          </a:xfrm>
          <a:prstGeom prst="roundRect">
            <a:avLst/>
          </a:prstGeo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27E0AC3-D214-4AFB-1F0D-F490FAC4A1EF}"/>
              </a:ext>
            </a:extLst>
          </p:cNvPr>
          <p:cNvSpPr txBox="1"/>
          <p:nvPr/>
        </p:nvSpPr>
        <p:spPr>
          <a:xfrm>
            <a:off x="897840" y="2778017"/>
            <a:ext cx="10649230" cy="1477328"/>
          </a:xfrm>
          <a:prstGeom prst="rect">
            <a:avLst/>
          </a:prstGeom>
          <a:noFill/>
          <a:ln>
            <a:noFill/>
          </a:ln>
        </p:spPr>
        <p:txBody>
          <a:bodyPr wrap="square" lIns="91440" tIns="45720" rIns="91440" bIns="45720" rtlCol="0" anchor="t">
            <a:spAutoFit/>
          </a:bodyPr>
          <a:lstStyle/>
          <a:p>
            <a:pPr algn="ctr"/>
            <a:r>
              <a:rPr lang="en-GB" sz="2400" dirty="0">
                <a:latin typeface="Gill Sans MT"/>
              </a:rPr>
              <a:t>To find out more information about the Hallmark award for your community building, contact our community development team on info@durhamcommunityaction.org.uk</a:t>
            </a:r>
            <a:endParaRPr lang="en-GB" sz="2400" dirty="0">
              <a:latin typeface="Gill Sans MT" panose="020B0502020104020203" pitchFamily="34" charset="77"/>
            </a:endParaRPr>
          </a:p>
          <a:p>
            <a:endParaRPr lang="en-US" dirty="0"/>
          </a:p>
        </p:txBody>
      </p:sp>
    </p:spTree>
    <p:extLst>
      <p:ext uri="{BB962C8B-B14F-4D97-AF65-F5344CB8AC3E}">
        <p14:creationId xmlns:p14="http://schemas.microsoft.com/office/powerpoint/2010/main" val="201903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3351812E71F494B9C35BFFF1525FBA2" ma:contentTypeVersion="18" ma:contentTypeDescription="Create a new document." ma:contentTypeScope="" ma:versionID="12936360ede7148ba708b04904d38206">
  <xsd:schema xmlns:xsd="http://www.w3.org/2001/XMLSchema" xmlns:xs="http://www.w3.org/2001/XMLSchema" xmlns:p="http://schemas.microsoft.com/office/2006/metadata/properties" xmlns:ns2="214865f0-53e9-4b0b-a39b-12d54080e926" xmlns:ns3="83807187-d569-422e-9230-99ec4b75a598" targetNamespace="http://schemas.microsoft.com/office/2006/metadata/properties" ma:root="true" ma:fieldsID="6cc130e460980997f75355adff18a345" ns2:_="" ns3:_="">
    <xsd:import namespace="214865f0-53e9-4b0b-a39b-12d54080e926"/>
    <xsd:import namespace="83807187-d569-422e-9230-99ec4b75a59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4865f0-53e9-4b0b-a39b-12d54080e9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c23efd7-400d-45ca-9678-9a4a242481a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3807187-d569-422e-9230-99ec4b75a598"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a7407411-fd84-4d41-b5be-79f2b5ae7567}" ma:internalName="TaxCatchAll" ma:showField="CatchAllData" ma:web="83807187-d569-422e-9230-99ec4b75a59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14865f0-53e9-4b0b-a39b-12d54080e926">
      <Terms xmlns="http://schemas.microsoft.com/office/infopath/2007/PartnerControls"/>
    </lcf76f155ced4ddcb4097134ff3c332f>
    <TaxCatchAll xmlns="83807187-d569-422e-9230-99ec4b75a598" xsi:nil="true"/>
    <MediaLengthInSeconds xmlns="214865f0-53e9-4b0b-a39b-12d54080e926"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0AC6C22-0FDF-4FED-AF47-4B64F2A6C5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4865f0-53e9-4b0b-a39b-12d54080e926"/>
    <ds:schemaRef ds:uri="83807187-d569-422e-9230-99ec4b75a59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671C9A0-95C2-4A60-A673-751AE2E98EB4}">
  <ds:schemaRefs>
    <ds:schemaRef ds:uri="http://schemas.microsoft.com/office/2006/metadata/properties"/>
    <ds:schemaRef ds:uri="http://schemas.microsoft.com/office/infopath/2007/PartnerControls"/>
    <ds:schemaRef ds:uri="214865f0-53e9-4b0b-a39b-12d54080e926"/>
    <ds:schemaRef ds:uri="83807187-d569-422e-9230-99ec4b75a598"/>
  </ds:schemaRefs>
</ds:datastoreItem>
</file>

<file path=customXml/itemProps3.xml><?xml version="1.0" encoding="utf-8"?>
<ds:datastoreItem xmlns:ds="http://schemas.openxmlformats.org/officeDocument/2006/customXml" ds:itemID="{8F0049D3-EC90-44C4-973D-4AA9F6D00F9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{66095C01-D248-7E46-8237-BB84A925252B}tf16401378</Template>
  <TotalTime>413</TotalTime>
  <Words>667</Words>
  <Application>Microsoft Office PowerPoint</Application>
  <PresentationFormat>Widescreen</PresentationFormat>
  <Paragraphs>19</Paragraphs>
  <Slides>7</Slides>
  <Notes>0</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Gill Sans MT</vt:lpstr>
      <vt:lpstr>Office Theme</vt:lpstr>
      <vt:lpstr>Gainford Village Hall case study</vt:lpstr>
      <vt:lpstr>The Hallmark award is a quality standard scheme for the management of community buildings and village halls. There are 3 elements, with Hallmark 1 focusing on the management and administration of the charity.   Gainford Village Hall’s initial Hallmark 1 certificate was presented in January 2019, with the renewal certificate presented to the village hall in February 2022.</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Baggott</dc:creator>
  <cp:lastModifiedBy>Helen Brown</cp:lastModifiedBy>
  <cp:revision>20</cp:revision>
  <dcterms:created xsi:type="dcterms:W3CDTF">2022-07-05T09:14:09Z</dcterms:created>
  <dcterms:modified xsi:type="dcterms:W3CDTF">2025-07-16T11:57:35Z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0x01010043351812E71F494B9C35BFFF1525FBA2</vt:lpwstr>
  </property>
  <property fmtid="{D5CDD505-2E9C-101B-9397-08002B2CF9AE}" pid="3" name="Order">
    <vt:lpwstr>665900.000000000</vt:lpwstr>
  </property>
  <property fmtid="{D5CDD505-2E9C-101B-9397-08002B2CF9AE}" pid="4" name="xd_ProgID">
    <vt:lpwstr/>
  </property>
  <property fmtid="{D5CDD505-2E9C-101B-9397-08002B2CF9AE}" pid="5" name="MediaServiceImageTags">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