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6" r:id="rId2"/>
    <p:sldId id="447" r:id="rId3"/>
    <p:sldId id="477" r:id="rId4"/>
    <p:sldId id="449" r:id="rId5"/>
    <p:sldId id="479" r:id="rId6"/>
    <p:sldId id="451" r:id="rId7"/>
    <p:sldId id="452" r:id="rId8"/>
    <p:sldId id="453" r:id="rId9"/>
    <p:sldId id="45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2" b="0" i="0">
                <a:solidFill>
                  <a:srgbClr val="70B84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76" b="0" i="0">
                <a:solidFill>
                  <a:srgbClr val="00557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730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4465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2" b="0" i="0">
                <a:solidFill>
                  <a:srgbClr val="70B84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0649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09334" y="292459"/>
            <a:ext cx="7178827" cy="65620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3077" y="567527"/>
            <a:ext cx="9802737" cy="9714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70B84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3077" y="1579701"/>
            <a:ext cx="10539017" cy="40992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557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39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39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39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893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12" Type="http://schemas.openxmlformats.org/officeDocument/2006/relationships/image" Target="../media/image1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jp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kate.burrows@durhamcommunityaction.org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6188" y="0"/>
            <a:ext cx="9139623" cy="62696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90219" y="4359578"/>
            <a:ext cx="8411559" cy="909499"/>
          </a:xfrm>
          <a:prstGeom prst="rect">
            <a:avLst/>
          </a:prstGeom>
        </p:spPr>
        <p:txBody>
          <a:bodyPr vert="horz" wrap="square" lIns="0" tIns="10941" rIns="0" bIns="0" rtlCol="0">
            <a:spAutoFit/>
          </a:bodyPr>
          <a:lstStyle/>
          <a:p>
            <a:pPr algn="ctr">
              <a:lnSpc>
                <a:spcPts val="3381"/>
              </a:lnSpc>
            </a:pPr>
            <a:r>
              <a:rPr sz="4000" spc="-9" dirty="0">
                <a:solidFill>
                  <a:srgbClr val="005571"/>
                </a:solidFill>
                <a:latin typeface="Calibri"/>
                <a:cs typeface="Calibri"/>
              </a:rPr>
              <a:t>Valuing</a:t>
            </a:r>
            <a:r>
              <a:rPr sz="4000" spc="-36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the</a:t>
            </a:r>
            <a:r>
              <a:rPr sz="4000" spc="-59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Social</a:t>
            </a:r>
            <a:r>
              <a:rPr sz="4000" spc="-68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Impact</a:t>
            </a:r>
            <a:r>
              <a:rPr sz="4000" spc="-41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of</a:t>
            </a:r>
            <a:r>
              <a:rPr sz="4000" spc="-59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the</a:t>
            </a:r>
            <a:r>
              <a:rPr sz="4000" spc="-59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VCSE</a:t>
            </a:r>
            <a:r>
              <a:rPr sz="4000" spc="-54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in</a:t>
            </a:r>
            <a:r>
              <a:rPr sz="4000" spc="-50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dirty="0">
                <a:solidFill>
                  <a:srgbClr val="005571"/>
                </a:solidFill>
                <a:latin typeface="Calibri"/>
                <a:cs typeface="Calibri"/>
              </a:rPr>
              <a:t>County</a:t>
            </a:r>
            <a:r>
              <a:rPr sz="4000" spc="-50" dirty="0">
                <a:solidFill>
                  <a:srgbClr val="005571"/>
                </a:solidFill>
                <a:latin typeface="Calibri"/>
                <a:cs typeface="Calibri"/>
              </a:rPr>
              <a:t> </a:t>
            </a:r>
            <a:r>
              <a:rPr sz="4000" spc="-9" dirty="0">
                <a:solidFill>
                  <a:srgbClr val="005571"/>
                </a:solidFill>
                <a:latin typeface="Calibri"/>
                <a:cs typeface="Calibri"/>
              </a:rPr>
              <a:t>Durham</a:t>
            </a:r>
          </a:p>
        </p:txBody>
      </p:sp>
    </p:spTree>
    <p:extLst>
      <p:ext uri="{BB962C8B-B14F-4D97-AF65-F5344CB8AC3E}">
        <p14:creationId xmlns:p14="http://schemas.microsoft.com/office/powerpoint/2010/main" val="964185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2743" y="4087824"/>
            <a:ext cx="9982199" cy="2810925"/>
          </a:xfrm>
          <a:prstGeom prst="rect">
            <a:avLst/>
          </a:prstGeom>
        </p:spPr>
        <p:txBody>
          <a:bodyPr vert="horz" wrap="square" lIns="0" tIns="12092" rIns="0" bIns="0" rtlCol="0">
            <a:spAutoFit/>
          </a:bodyPr>
          <a:lstStyle/>
          <a:p>
            <a:pPr marL="0" marR="4607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‘GDP</a:t>
            </a:r>
            <a:r>
              <a:rPr kumimoji="0" lang="en-GB" sz="3200" b="0" i="0" u="none" strike="noStrike" kern="1200" cap="none" spc="-14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measures</a:t>
            </a:r>
            <a:r>
              <a:rPr kumimoji="0" lang="en-GB" sz="3200" b="0" i="0" u="none" strike="noStrike" kern="1200" cap="none" spc="-41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neither</a:t>
            </a:r>
            <a:r>
              <a:rPr kumimoji="0" lang="en-GB" sz="3200" b="0" i="0" u="none" strike="noStrike" kern="1200" cap="none" spc="-45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wit</a:t>
            </a:r>
            <a:r>
              <a:rPr kumimoji="0" lang="en-GB" sz="3200" b="0" i="0" u="none" strike="noStrike" kern="1200" cap="none" spc="5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courage,</a:t>
            </a:r>
            <a:r>
              <a:rPr kumimoji="0" lang="en-GB" sz="3200" b="0" i="0" u="none" strike="noStrike" kern="1200" cap="none" spc="-41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neither</a:t>
            </a:r>
            <a:r>
              <a:rPr kumimoji="0" lang="en-GB" sz="3200" b="0" i="0" u="none" strike="noStrike" kern="1200" cap="none" spc="-45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wisdom</a:t>
            </a:r>
            <a:r>
              <a:rPr kumimoji="0" lang="en-GB" sz="3200" b="0" i="0" u="none" strike="noStrike" kern="1200" cap="none" spc="-18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our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learning,</a:t>
            </a:r>
            <a:r>
              <a:rPr kumimoji="0" lang="en-GB" sz="3200" b="0" i="0" u="none" strike="noStrike" kern="1200" cap="none" spc="-41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neither</a:t>
            </a:r>
            <a:r>
              <a:rPr kumimoji="0" lang="en-GB" sz="3200" b="0" i="0" u="none" strike="noStrike" kern="1200" cap="none" spc="-32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compassion</a:t>
            </a:r>
            <a:r>
              <a:rPr kumimoji="0" lang="en-GB" sz="3200" b="0" i="0" u="none" strike="noStrike" kern="1200" cap="none" spc="-5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devotion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our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country,</a:t>
            </a:r>
            <a:r>
              <a:rPr kumimoji="0" lang="en-GB" sz="3200" b="0" i="0" u="none" strike="noStrike" kern="1200" cap="none" spc="-27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it</a:t>
            </a:r>
            <a:r>
              <a:rPr kumimoji="0" lang="en-GB" sz="3200" b="0" i="0" u="none" strike="noStrike" kern="1200" cap="none" spc="-18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measures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everything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short,</a:t>
            </a:r>
            <a:r>
              <a:rPr kumimoji="0" lang="en-GB" sz="3200" b="0" i="0" u="none" strike="noStrike" kern="1200" cap="none" spc="-45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except</a:t>
            </a:r>
            <a:r>
              <a:rPr kumimoji="0" lang="en-GB" sz="3200" b="0" i="0" u="none" strike="noStrike" kern="1200" cap="none" spc="-27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that</a:t>
            </a:r>
            <a:r>
              <a:rPr kumimoji="0" lang="en-GB" sz="3200" b="0" i="0" u="none" strike="noStrike" kern="1200" cap="none" spc="-36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which</a:t>
            </a:r>
            <a:r>
              <a:rPr kumimoji="0" lang="en-GB" sz="3200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makes</a:t>
            </a:r>
            <a:r>
              <a:rPr kumimoji="0" lang="en-GB" sz="3200" b="0" i="0" u="none" strike="noStrike" kern="1200" cap="none" spc="-41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life</a:t>
            </a:r>
            <a:r>
              <a:rPr kumimoji="0" lang="en-GB" sz="3200" b="0" i="0" u="none" strike="noStrike" kern="1200" cap="none" spc="-27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3200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worthwhile’ </a:t>
            </a:r>
          </a:p>
          <a:p>
            <a:pPr marL="0" marR="4607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(RJK March 1968)</a:t>
            </a:r>
          </a:p>
          <a:p>
            <a:pPr marL="11516" marR="0" lvl="0" indent="0" algn="l" defTabSz="914400" rtl="0" eaLnBrk="1" fontAlgn="auto" latinLnBrk="0" hangingPunct="1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7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9470" y="-26400"/>
            <a:ext cx="5484673" cy="411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45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A637D-82B1-972D-9683-A565C102F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17FE0E8-3F74-0F3C-77CE-061E876BD2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03671" y="861441"/>
            <a:ext cx="2600397" cy="971406"/>
          </a:xfrm>
          <a:prstGeom prst="rect">
            <a:avLst/>
          </a:prstGeom>
        </p:spPr>
        <p:txBody>
          <a:bodyPr vert="horz" wrap="square" lIns="0" tIns="40883" rIns="0" bIns="0" rtlCol="0">
            <a:spAutoFit/>
          </a:bodyPr>
          <a:lstStyle/>
          <a:p>
            <a:pPr marL="10941" marR="4607" algn="ctr">
              <a:lnSpc>
                <a:spcPts val="2430"/>
              </a:lnSpc>
              <a:spcBef>
                <a:spcPts val="322"/>
              </a:spcBef>
            </a:pPr>
            <a:r>
              <a:rPr sz="2176" b="1" dirty="0">
                <a:solidFill>
                  <a:srgbClr val="569D1C"/>
                </a:solidFill>
                <a:latin typeface="Arial"/>
                <a:cs typeface="Arial"/>
              </a:rPr>
              <a:t>Measuring what</a:t>
            </a:r>
            <a:r>
              <a:rPr sz="2176" b="1" spc="-18" dirty="0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sz="2176" b="1" spc="-23" dirty="0">
                <a:solidFill>
                  <a:srgbClr val="569D1C"/>
                </a:solidFill>
                <a:latin typeface="Arial"/>
                <a:cs typeface="Arial"/>
              </a:rPr>
              <a:t>is </a:t>
            </a:r>
            <a:r>
              <a:rPr sz="2176" b="1" dirty="0">
                <a:solidFill>
                  <a:srgbClr val="569D1C"/>
                </a:solidFill>
                <a:latin typeface="Arial"/>
                <a:cs typeface="Arial"/>
              </a:rPr>
              <a:t>important</a:t>
            </a:r>
            <a:r>
              <a:rPr sz="2176" b="1" spc="-27" dirty="0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sz="2176" b="1" dirty="0">
                <a:solidFill>
                  <a:srgbClr val="569D1C"/>
                </a:solidFill>
                <a:latin typeface="Arial"/>
                <a:cs typeface="Arial"/>
              </a:rPr>
              <a:t>to</a:t>
            </a:r>
            <a:r>
              <a:rPr sz="2176" b="1" spc="5" dirty="0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sz="2176" b="1" spc="-9" dirty="0">
                <a:solidFill>
                  <a:srgbClr val="569D1C"/>
                </a:solidFill>
                <a:latin typeface="Arial"/>
                <a:cs typeface="Arial"/>
              </a:rPr>
              <a:t>people </a:t>
            </a:r>
            <a:r>
              <a:rPr sz="2176" b="1" dirty="0">
                <a:solidFill>
                  <a:srgbClr val="569D1C"/>
                </a:solidFill>
                <a:latin typeface="Arial"/>
                <a:cs typeface="Arial"/>
              </a:rPr>
              <a:t>beyond</a:t>
            </a:r>
            <a:r>
              <a:rPr sz="2176" b="1" spc="-63" dirty="0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sz="2176" b="1" spc="-9" dirty="0">
                <a:solidFill>
                  <a:srgbClr val="569D1C"/>
                </a:solidFill>
                <a:latin typeface="Arial"/>
                <a:cs typeface="Arial"/>
              </a:rPr>
              <a:t>profit</a:t>
            </a:r>
            <a:endParaRPr sz="2176" dirty="0">
              <a:latin typeface="Arial"/>
              <a:cs typeface="Arial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595A8A9C-ECA3-82AB-4C1A-E0902FDBC3DB}"/>
              </a:ext>
            </a:extLst>
          </p:cNvPr>
          <p:cNvGrpSpPr/>
          <p:nvPr/>
        </p:nvGrpSpPr>
        <p:grpSpPr>
          <a:xfrm>
            <a:off x="5954311" y="577258"/>
            <a:ext cx="4366433" cy="5703484"/>
            <a:chOff x="4297426" y="681101"/>
            <a:chExt cx="4815205" cy="6289675"/>
          </a:xfrm>
        </p:grpSpPr>
        <p:pic>
          <p:nvPicPr>
            <p:cNvPr id="4" name="object 4">
              <a:extLst>
                <a:ext uri="{FF2B5EF4-FFF2-40B4-BE49-F238E27FC236}">
                  <a16:creationId xmlns:a16="http://schemas.microsoft.com/office/drawing/2014/main" id="{28DADCF5-B970-4EA3-1990-713D957C51F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92676" y="681101"/>
              <a:ext cx="4392422" cy="2519298"/>
            </a:xfrm>
            <a:prstGeom prst="rect">
              <a:avLst/>
            </a:prstGeom>
          </p:spPr>
        </p:pic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747D38FC-9120-EFDA-9BBB-E61D6C81C5C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94425" y="2411476"/>
              <a:ext cx="2806700" cy="2033524"/>
            </a:xfrm>
            <a:prstGeom prst="rect">
              <a:avLst/>
            </a:prstGeom>
          </p:spPr>
        </p:pic>
        <p:pic>
          <p:nvPicPr>
            <p:cNvPr id="6" name="object 6">
              <a:extLst>
                <a:ext uri="{FF2B5EF4-FFF2-40B4-BE49-F238E27FC236}">
                  <a16:creationId xmlns:a16="http://schemas.microsoft.com/office/drawing/2014/main" id="{6DC5B0B1-D2B4-D391-622F-BDAD3F8B6FC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97426" y="4219638"/>
              <a:ext cx="3044825" cy="2751074"/>
            </a:xfrm>
            <a:prstGeom prst="rect">
              <a:avLst/>
            </a:prstGeom>
          </p:spPr>
        </p:pic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16B160D1-452C-6871-0699-22D8944684C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94250" y="2657348"/>
              <a:ext cx="2073275" cy="2033651"/>
            </a:xfrm>
            <a:prstGeom prst="rect">
              <a:avLst/>
            </a:prstGeom>
          </p:spPr>
        </p:pic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71336F0F-47AA-57B5-C8EA-142B4CB2B2D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10451" y="3995737"/>
              <a:ext cx="2201672" cy="2447925"/>
            </a:xfrm>
            <a:prstGeom prst="rect">
              <a:avLst/>
            </a:prstGeom>
          </p:spPr>
        </p:pic>
      </p:grpSp>
      <p:sp>
        <p:nvSpPr>
          <p:cNvPr id="9" name="object 9">
            <a:extLst>
              <a:ext uri="{FF2B5EF4-FFF2-40B4-BE49-F238E27FC236}">
                <a16:creationId xmlns:a16="http://schemas.microsoft.com/office/drawing/2014/main" id="{5C5106FC-E890-5AFC-E7B5-F165505AFDFB}"/>
              </a:ext>
            </a:extLst>
          </p:cNvPr>
          <p:cNvSpPr txBox="1"/>
          <p:nvPr/>
        </p:nvSpPr>
        <p:spPr>
          <a:xfrm>
            <a:off x="1362728" y="2600701"/>
            <a:ext cx="4194881" cy="2779329"/>
          </a:xfrm>
          <a:prstGeom prst="rect">
            <a:avLst/>
          </a:prstGeom>
        </p:spPr>
        <p:txBody>
          <a:bodyPr vert="horz" wrap="square" lIns="0" tIns="31094" rIns="0" bIns="0" rtlCol="0">
            <a:spAutoFit/>
          </a:bodyPr>
          <a:lstStyle/>
          <a:p>
            <a:pPr marL="0" marR="4607" lvl="0" indent="0" algn="l" defTabSz="914400" rtl="0" eaLnBrk="1" fontAlgn="auto" latinLnBrk="0" hangingPunct="1">
              <a:lnSpc>
                <a:spcPct val="9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“Social</a:t>
            </a:r>
            <a:r>
              <a:rPr kumimoji="0" sz="2400" b="0" i="1" u="none" strike="noStrike" kern="1200" cap="none" spc="-36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Value</a:t>
            </a:r>
            <a:r>
              <a:rPr kumimoji="0" sz="2400" b="0" i="1" u="none" strike="noStrike" kern="1200" cap="none" spc="-14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is</a:t>
            </a:r>
            <a:r>
              <a:rPr kumimoji="0" sz="2400" b="0" i="1" u="none" strike="noStrike" kern="1200" cap="none" spc="-14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sz="2400" b="0" i="1" u="none" strike="noStrike" kern="1200" cap="none" spc="-27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9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broader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understanding</a:t>
            </a:r>
            <a:r>
              <a:rPr kumimoji="0" sz="2400" b="0" i="1" u="none" strike="noStrike" kern="1200" cap="none" spc="-59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</a:t>
            </a:r>
            <a:r>
              <a:rPr kumimoji="0" sz="2400" b="0" i="1" u="none" strike="noStrike" kern="1200" cap="none" spc="-41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value</a:t>
            </a:r>
            <a:r>
              <a:rPr kumimoji="0" sz="2400" b="0" i="1" u="none" strike="noStrike" kern="1200" cap="none" spc="-27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45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–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moving</a:t>
            </a:r>
            <a:r>
              <a:rPr kumimoji="0" sz="2400" b="0" i="1" u="none" strike="noStrike" kern="1200" cap="none" spc="-32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beyond</a:t>
            </a:r>
            <a:r>
              <a:rPr kumimoji="0" sz="2400" b="0" i="1" u="none" strike="noStrike" kern="1200" cap="none" spc="-36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money</a:t>
            </a:r>
            <a:r>
              <a:rPr kumimoji="0" sz="2400" b="0" i="1" u="none" strike="noStrike" kern="1200" cap="none" spc="-23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as</a:t>
            </a:r>
            <a:r>
              <a:rPr kumimoji="0" sz="2400" b="0" i="1" u="none" strike="noStrike" kern="1200" cap="none" spc="-32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23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main</a:t>
            </a:r>
            <a:r>
              <a:rPr kumimoji="0" sz="2400" b="0" i="1" u="none" strike="noStrike" kern="1200" cap="none" spc="-41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indicator</a:t>
            </a:r>
            <a:r>
              <a:rPr kumimoji="0" sz="2400" b="0" i="1" u="none" strike="noStrike" kern="1200" cap="none" spc="-63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</a:t>
            </a:r>
            <a:r>
              <a:rPr kumimoji="0" sz="2400" b="0" i="1" u="none" strike="noStrike" kern="1200" cap="none" spc="-45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value</a:t>
            </a:r>
            <a:r>
              <a:rPr kumimoji="0" sz="2400" b="0" i="1" u="none" strike="noStrike" kern="1200" cap="none" spc="-5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23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instead</a:t>
            </a:r>
            <a:r>
              <a:rPr kumimoji="0" sz="2400" b="0" i="1" u="none" strike="noStrike" kern="1200" cap="none" spc="-59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putting</a:t>
            </a:r>
            <a:r>
              <a:rPr kumimoji="0" sz="2400" b="0" i="1" u="none" strike="noStrike" kern="1200" cap="none" spc="-41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sz="2400" b="0" i="1" u="none" strike="noStrike" kern="1200" cap="none" spc="-5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9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emphasis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</a:t>
            </a:r>
            <a:r>
              <a:rPr kumimoji="0" sz="2400" b="0" i="1" u="none" strike="noStrike" kern="1200" cap="none" spc="-36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engaging</a:t>
            </a:r>
            <a:r>
              <a:rPr kumimoji="0" sz="2400" b="0" i="1" u="none" strike="noStrike" kern="1200" cap="none" spc="-32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people</a:t>
            </a:r>
            <a:r>
              <a:rPr kumimoji="0" sz="2400" b="0" i="1" u="none" strike="noStrike" kern="1200" cap="none" spc="-45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23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understand</a:t>
            </a:r>
            <a:r>
              <a:rPr kumimoji="0" sz="2400" b="0" i="1" u="none" strike="noStrike" kern="1200" cap="none" spc="-68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sz="2400" b="0" i="1" u="none" strike="noStrike" kern="1200" cap="none" spc="-36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impact</a:t>
            </a:r>
            <a:r>
              <a:rPr kumimoji="0" sz="2400" b="0" i="1" u="none" strike="noStrike" kern="1200" cap="none" spc="-9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23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decisions</a:t>
            </a:r>
            <a:r>
              <a:rPr kumimoji="0" sz="2400" b="0" i="1" u="none" strike="noStrike" kern="1200" cap="none" spc="-41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</a:t>
            </a:r>
            <a:r>
              <a:rPr kumimoji="0" sz="2400" b="0" i="1" u="none" strike="noStrike" kern="1200" cap="none" spc="-32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0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their</a:t>
            </a:r>
            <a:r>
              <a:rPr kumimoji="0" sz="2400" b="0" i="1" u="none" strike="noStrike" kern="1200" cap="none" spc="-32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0" i="1" u="none" strike="noStrike" kern="1200" cap="none" spc="-9" normalizeH="0" baseline="0" noProof="0" dirty="0">
                <a:ln>
                  <a:noFill/>
                </a:ln>
                <a:solidFill>
                  <a:srgbClr val="00664D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lives.”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5263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7574" rIns="0" bIns="0" rtlCol="0">
            <a:spAutoFit/>
          </a:bodyPr>
          <a:lstStyle/>
          <a:p>
            <a:pPr marL="322458">
              <a:lnSpc>
                <a:spcPct val="100000"/>
              </a:lnSpc>
              <a:spcBef>
                <a:spcPts val="95"/>
              </a:spcBef>
            </a:pPr>
            <a:r>
              <a:rPr b="1">
                <a:latin typeface="Arial"/>
                <a:cs typeface="Arial"/>
              </a:rPr>
              <a:t>Applying</a:t>
            </a:r>
            <a:r>
              <a:rPr b="1" spc="-86">
                <a:latin typeface="Arial"/>
                <a:cs typeface="Arial"/>
              </a:rPr>
              <a:t> </a:t>
            </a:r>
            <a:r>
              <a:rPr b="1">
                <a:latin typeface="Arial"/>
                <a:cs typeface="Arial"/>
              </a:rPr>
              <a:t>Social</a:t>
            </a:r>
            <a:r>
              <a:rPr b="1" spc="-54">
                <a:latin typeface="Arial"/>
                <a:cs typeface="Arial"/>
              </a:rPr>
              <a:t> </a:t>
            </a:r>
            <a:r>
              <a:rPr b="1" spc="-9">
                <a:latin typeface="Arial"/>
                <a:cs typeface="Arial"/>
              </a:rPr>
              <a:t>Value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0027" y="1592369"/>
            <a:ext cx="2659706" cy="1328989"/>
          </a:xfrm>
          <a:prstGeom prst="rect">
            <a:avLst/>
          </a:prstGeom>
        </p:spPr>
        <p:txBody>
          <a:bodyPr vert="horz" wrap="square" lIns="0" tIns="31094" rIns="0" bIns="0" rtlCol="0">
            <a:spAutoFit/>
          </a:bodyPr>
          <a:lstStyle/>
          <a:p>
            <a:pPr marL="11516" marR="4607" lvl="0" indent="0" algn="l" defTabSz="914400" rtl="0" eaLnBrk="1" fontAlgn="auto" latinLnBrk="0" hangingPunct="1">
              <a:lnSpc>
                <a:spcPct val="93000"/>
              </a:lnSpc>
              <a:spcBef>
                <a:spcPts val="2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14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Awareness Align/Learning/Analysis </a:t>
            </a:r>
            <a:r>
              <a:rPr kumimoji="0" sz="1814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Business</a:t>
            </a:r>
            <a:r>
              <a:rPr kumimoji="0" sz="1814" b="0" i="0" u="none" strike="noStrike" kern="1200" cap="none" spc="-14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Development </a:t>
            </a:r>
            <a:r>
              <a:rPr kumimoji="0" sz="1814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Engagement</a:t>
            </a:r>
            <a:r>
              <a:rPr kumimoji="0" sz="1814" b="0" i="0" u="none" strike="noStrike" kern="1200" cap="none" spc="-36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/</a:t>
            </a:r>
            <a:r>
              <a:rPr kumimoji="0" sz="1814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Storytelling </a:t>
            </a:r>
            <a:r>
              <a:rPr kumimoji="0" sz="1814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Seek</a:t>
            </a:r>
            <a:r>
              <a:rPr kumimoji="0" sz="1814" b="0" i="0" u="none" strike="noStrike" kern="1200" cap="none" spc="-14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Expert</a:t>
            </a:r>
            <a:r>
              <a:rPr kumimoji="0" sz="1814" b="0" i="0" u="none" strike="noStrike" kern="1200" cap="none" spc="-23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0" u="none" strike="noStrike" kern="1200" cap="none" spc="-9" normalizeH="0" baseline="0" noProof="0" dirty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Advice</a:t>
            </a:r>
            <a:endParaRPr kumimoji="0" sz="18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11335" y="3100841"/>
            <a:ext cx="8031173" cy="280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623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7E5EE-9349-BDD3-3729-F6D751F6C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77AD33E-870A-B334-7FD9-F3E9E27D7C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3077" y="567527"/>
            <a:ext cx="9802737" cy="841028"/>
          </a:xfrm>
          <a:prstGeom prst="rect">
            <a:avLst/>
          </a:prstGeom>
        </p:spPr>
        <p:txBody>
          <a:bodyPr vert="horz" wrap="square" lIns="0" tIns="390934" rIns="0" bIns="0" rtlCol="0">
            <a:spAutoFit/>
          </a:bodyPr>
          <a:lstStyle/>
          <a:p>
            <a:pPr marL="11516">
              <a:lnSpc>
                <a:spcPct val="100000"/>
              </a:lnSpc>
              <a:spcBef>
                <a:spcPts val="86"/>
              </a:spcBef>
            </a:pPr>
            <a:r>
              <a:rPr lang="en-GB" sz="2900" b="1" dirty="0">
                <a:latin typeface="Arial"/>
                <a:cs typeface="Arial"/>
              </a:rPr>
              <a:t>Contributing</a:t>
            </a:r>
            <a:r>
              <a:rPr lang="en-GB" sz="2900" b="1" spc="-59" dirty="0">
                <a:latin typeface="Arial"/>
                <a:cs typeface="Arial"/>
              </a:rPr>
              <a:t> </a:t>
            </a:r>
            <a:r>
              <a:rPr lang="en-GB" sz="2900" b="1" dirty="0">
                <a:latin typeface="Arial"/>
                <a:cs typeface="Arial"/>
              </a:rPr>
              <a:t>to</a:t>
            </a:r>
            <a:r>
              <a:rPr lang="en-GB" sz="2900" b="1" spc="-86" dirty="0">
                <a:latin typeface="Arial"/>
                <a:cs typeface="Arial"/>
              </a:rPr>
              <a:t> </a:t>
            </a:r>
            <a:r>
              <a:rPr lang="en-GB" sz="2900" b="1" dirty="0">
                <a:latin typeface="Arial"/>
                <a:cs typeface="Arial"/>
              </a:rPr>
              <a:t>the</a:t>
            </a:r>
            <a:r>
              <a:rPr lang="en-GB" sz="2900" b="1" spc="-73" dirty="0">
                <a:latin typeface="Arial"/>
                <a:cs typeface="Arial"/>
              </a:rPr>
              <a:t> </a:t>
            </a:r>
            <a:r>
              <a:rPr lang="en-GB" sz="2900" b="1" dirty="0">
                <a:latin typeface="Arial"/>
                <a:cs typeface="Arial"/>
              </a:rPr>
              <a:t>Economy</a:t>
            </a:r>
            <a:r>
              <a:rPr lang="en-GB" sz="2900" b="1" spc="-68" dirty="0">
                <a:latin typeface="Arial"/>
                <a:cs typeface="Arial"/>
              </a:rPr>
              <a:t> </a:t>
            </a:r>
            <a:r>
              <a:rPr lang="en-GB" sz="2900" b="1" dirty="0">
                <a:latin typeface="Arial"/>
                <a:cs typeface="Arial"/>
              </a:rPr>
              <a:t>in</a:t>
            </a:r>
            <a:r>
              <a:rPr lang="en-GB" sz="2900" b="1" spc="-86" dirty="0">
                <a:latin typeface="Arial"/>
                <a:cs typeface="Arial"/>
              </a:rPr>
              <a:t> </a:t>
            </a:r>
            <a:r>
              <a:rPr lang="en-GB" sz="2900" b="1" dirty="0">
                <a:latin typeface="Arial"/>
                <a:cs typeface="Arial"/>
              </a:rPr>
              <a:t>County</a:t>
            </a:r>
            <a:r>
              <a:rPr lang="en-GB" sz="2900" b="1" spc="-59" dirty="0">
                <a:latin typeface="Arial"/>
                <a:cs typeface="Arial"/>
              </a:rPr>
              <a:t> </a:t>
            </a:r>
            <a:r>
              <a:rPr lang="en-GB" sz="2900" b="1" spc="-9" dirty="0">
                <a:latin typeface="Arial"/>
                <a:cs typeface="Arial"/>
              </a:rPr>
              <a:t>Durham</a:t>
            </a:r>
            <a:endParaRPr lang="en-GB" sz="2900" dirty="0">
              <a:latin typeface="Arial"/>
              <a:cs typeface="Arial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1600201" y="2590801"/>
            <a:ext cx="8408032" cy="2812395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>
            <a:lvl1pPr>
              <a:defRPr sz="2902" b="0" i="0">
                <a:solidFill>
                  <a:srgbClr val="70B84E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0" cap="none" spc="-9" normalizeH="0" baseline="0" noProof="0" dirty="0">
              <a:ln>
                <a:noFill/>
              </a:ln>
              <a:solidFill>
                <a:srgbClr val="569D1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Consultation</a:t>
            </a:r>
            <a:r>
              <a:rPr kumimoji="0" lang="en-GB" sz="2800" b="1" i="0" u="none" strike="noStrike" kern="0" cap="none" spc="-23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with</a:t>
            </a:r>
            <a:r>
              <a:rPr kumimoji="0" lang="en-GB" sz="2800" b="1" i="0" u="none" strike="noStrike" kern="0" cap="none" spc="-5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a sample of key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VCSE</a:t>
            </a:r>
            <a:r>
              <a:rPr kumimoji="0" lang="en-GB" sz="2800" b="1" i="0" u="none" strike="noStrike" kern="0" cap="none" spc="-32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organisations</a:t>
            </a:r>
            <a:r>
              <a:rPr kumimoji="0" lang="en-GB" sz="2800" b="1" i="0" u="none" strike="noStrike" kern="0" cap="none" spc="-5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providing</a:t>
            </a:r>
            <a:r>
              <a:rPr kumimoji="0" lang="en-GB" sz="2800" b="1" i="0" u="none" strike="noStrike" kern="0" cap="none" spc="-14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social</a:t>
            </a:r>
            <a:r>
              <a:rPr kumimoji="0" lang="en-GB" sz="2800" b="1" i="0" u="none" strike="noStrike" kern="0" cap="none" spc="-23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value</a:t>
            </a:r>
            <a:r>
              <a:rPr kumimoji="0" lang="en-GB" sz="2800" b="1" i="0" u="none" strike="noStrike" kern="0" cap="none" spc="-27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in</a:t>
            </a:r>
            <a:r>
              <a:rPr kumimoji="0" lang="en-GB" sz="2800" b="1" i="0" u="none" strike="noStrike" kern="0" cap="none" spc="-36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County</a:t>
            </a:r>
            <a:r>
              <a:rPr kumimoji="0" lang="en-GB" sz="2800" b="1" i="0" u="none" strike="noStrike" kern="0" cap="none" spc="-18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en-GB" sz="2800" b="1" i="0" u="none" strike="noStrike" kern="0" cap="none" spc="-9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Durham</a:t>
            </a:r>
            <a:r>
              <a:rPr kumimoji="0" lang="en-GB" sz="1632" b="1" i="0" u="none" strike="noStrike" kern="0" cap="none" spc="-9" normalizeH="0" baseline="0" noProof="0" dirty="0">
                <a:ln>
                  <a:noFill/>
                </a:ln>
                <a:solidFill>
                  <a:srgbClr val="00567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.</a:t>
            </a:r>
            <a:endParaRPr kumimoji="0" lang="en-GB" sz="1632" b="1" i="0" u="none" strike="noStrike" kern="0" cap="none" spc="0" normalizeH="0" baseline="0" noProof="0" dirty="0">
              <a:ln>
                <a:noFill/>
              </a:ln>
              <a:solidFill>
                <a:srgbClr val="00567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  <a:p>
            <a:pPr marL="2303" marR="0" lvl="0" indent="0" algn="ctr" defTabSz="914400" rtl="0" eaLnBrk="1" fontAlgn="auto" latinLnBrk="0" hangingPunct="1">
              <a:lnSpc>
                <a:spcPts val="417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3627" b="1" i="0" u="none" strike="noStrike" kern="0" cap="none" spc="0" normalizeH="0" baseline="0" noProof="0" dirty="0">
                <a:ln>
                  <a:noFill/>
                </a:ln>
                <a:solidFill>
                  <a:srgbClr val="569D1C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</a:br>
            <a:endParaRPr kumimoji="0" lang="en-GB" sz="3627" b="0" i="0" u="none" strike="noStrike" kern="0" cap="none" spc="0" normalizeH="0" baseline="0" noProof="0" dirty="0">
              <a:ln>
                <a:noFill/>
              </a:ln>
              <a:solidFill>
                <a:srgbClr val="70B84E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4526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70077" y="292460"/>
            <a:ext cx="8295243" cy="6562605"/>
            <a:chOff x="933035" y="322518"/>
            <a:chExt cx="9147810" cy="723709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43136" y="322518"/>
              <a:ext cx="5937488" cy="723652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0150" y="3543300"/>
              <a:ext cx="2879725" cy="128587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71824" y="1514475"/>
              <a:ext cx="1120775" cy="1524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40600" y="1782699"/>
              <a:ext cx="926973" cy="151765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16550" y="1800225"/>
              <a:ext cx="1446022" cy="128587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92900" y="3801999"/>
              <a:ext cx="2792222" cy="97472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37125" y="5226050"/>
              <a:ext cx="1755775" cy="106679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3035" y="4829238"/>
              <a:ext cx="3171350" cy="171919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647687" y="5005451"/>
              <a:ext cx="2239899" cy="974597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93077" y="567527"/>
            <a:ext cx="9802737" cy="458226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ct val="100000"/>
              </a:lnSpc>
              <a:spcBef>
                <a:spcPts val="91"/>
              </a:spcBef>
            </a:pPr>
            <a:r>
              <a:rPr b="1" dirty="0"/>
              <a:t>What,</a:t>
            </a:r>
            <a:r>
              <a:rPr b="1" spc="-23" dirty="0"/>
              <a:t> </a:t>
            </a:r>
            <a:r>
              <a:rPr b="1" dirty="0"/>
              <a:t>Who,</a:t>
            </a:r>
            <a:r>
              <a:rPr b="1" spc="-18" dirty="0"/>
              <a:t> </a:t>
            </a:r>
            <a:r>
              <a:rPr b="1" spc="-9" dirty="0"/>
              <a:t>Why….</a:t>
            </a:r>
          </a:p>
        </p:txBody>
      </p:sp>
      <p:pic>
        <p:nvPicPr>
          <p:cNvPr id="13" name="object 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664121" y="2130529"/>
            <a:ext cx="1459700" cy="846453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82616" y="3134015"/>
            <a:ext cx="1071769" cy="112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81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077" y="567527"/>
            <a:ext cx="9802737" cy="841028"/>
          </a:xfrm>
          <a:prstGeom prst="rect">
            <a:avLst/>
          </a:prstGeom>
        </p:spPr>
        <p:txBody>
          <a:bodyPr vert="horz" wrap="square" lIns="0" tIns="390934" rIns="0" bIns="0" rtlCol="0">
            <a:spAutoFit/>
          </a:bodyPr>
          <a:lstStyle/>
          <a:p>
            <a:pPr marL="11516">
              <a:lnSpc>
                <a:spcPct val="100000"/>
              </a:lnSpc>
              <a:spcBef>
                <a:spcPts val="86"/>
              </a:spcBef>
            </a:pPr>
            <a:r>
              <a:rPr sz="2900" b="1" dirty="0">
                <a:latin typeface="Arial"/>
                <a:cs typeface="Arial"/>
              </a:rPr>
              <a:t>Contributing</a:t>
            </a:r>
            <a:r>
              <a:rPr sz="2900" b="1" spc="-59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to</a:t>
            </a:r>
            <a:r>
              <a:rPr sz="2900" b="1" spc="-86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the</a:t>
            </a:r>
            <a:r>
              <a:rPr sz="2900" b="1" spc="-73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Economy</a:t>
            </a:r>
            <a:r>
              <a:rPr sz="2900" b="1" spc="-68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in</a:t>
            </a:r>
            <a:r>
              <a:rPr sz="2900" b="1" spc="-86" dirty="0">
                <a:latin typeface="Arial"/>
                <a:cs typeface="Arial"/>
              </a:rPr>
              <a:t> </a:t>
            </a:r>
            <a:r>
              <a:rPr sz="2900" b="1" dirty="0">
                <a:latin typeface="Arial"/>
                <a:cs typeface="Arial"/>
              </a:rPr>
              <a:t>County</a:t>
            </a:r>
            <a:r>
              <a:rPr sz="2900" b="1" spc="-59" dirty="0">
                <a:latin typeface="Arial"/>
                <a:cs typeface="Arial"/>
              </a:rPr>
              <a:t> </a:t>
            </a:r>
            <a:r>
              <a:rPr sz="2900" b="1" spc="-9" dirty="0">
                <a:latin typeface="Arial"/>
                <a:cs typeface="Arial"/>
              </a:rPr>
              <a:t>Durham</a:t>
            </a:r>
            <a:endParaRPr sz="29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99457" y="1775364"/>
            <a:ext cx="10036629" cy="3792086"/>
          </a:xfrm>
          <a:prstGeom prst="rect">
            <a:avLst/>
          </a:prstGeom>
        </p:spPr>
        <p:txBody>
          <a:bodyPr vert="horz" wrap="square" lIns="0" tIns="36852" rIns="0" bIns="0" rtlCol="0">
            <a:spAutoFit/>
          </a:bodyPr>
          <a:lstStyle/>
          <a:p>
            <a:pPr marL="322458" marR="267180" lvl="0" indent="-31151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322458" algn="l"/>
              </a:tabLst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7</a:t>
            </a:r>
            <a:r>
              <a:rPr kumimoji="0" lang="en-GB" sz="2700" b="1" i="0" u="none" strike="noStrike" kern="1200" cap="none" spc="-14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organisations</a:t>
            </a:r>
            <a:r>
              <a:rPr kumimoji="0" lang="en-GB" sz="2700" b="1" i="0" u="none" strike="noStrike" kern="1200" cap="none" spc="-54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collectively</a:t>
            </a:r>
            <a:r>
              <a:rPr kumimoji="0" lang="en-GB" sz="2700" b="1" i="0" u="none" strike="noStrike" kern="1200" cap="none" spc="-32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employ</a:t>
            </a:r>
            <a:r>
              <a:rPr kumimoji="0" lang="en-GB" sz="2700" b="1" i="0" u="none" strike="noStrike" kern="1200" cap="none" spc="-32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360</a:t>
            </a:r>
            <a:r>
              <a:rPr kumimoji="0" lang="en-GB" sz="2700" b="1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staff,</a:t>
            </a:r>
            <a:r>
              <a:rPr kumimoji="0" lang="en-GB" sz="2700" b="1" i="0" u="none" strike="noStrike" kern="1200" cap="none" spc="-5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</a:t>
            </a:r>
            <a:r>
              <a:rPr kumimoji="0" lang="en-GB" sz="2700" b="1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support</a:t>
            </a:r>
            <a:r>
              <a:rPr kumimoji="0" lang="en-GB" sz="2700" b="1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</a:t>
            </a:r>
            <a:r>
              <a:rPr kumimoji="0" lang="en-GB" sz="2700" b="1" i="0" u="none" strike="noStrike" kern="1200" cap="none" spc="-5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-18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1010 </a:t>
            </a:r>
            <a:r>
              <a:rPr kumimoji="0" lang="en-GB" sz="2700" b="1" i="0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volunteers.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22458" marR="4607" lvl="0" indent="-31151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•"/>
              <a:tabLst>
                <a:tab pos="322458" algn="l"/>
              </a:tabLst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Generating</a:t>
            </a:r>
            <a:r>
              <a:rPr kumimoji="0" lang="en-GB" sz="2700" b="0" i="0" u="none" strike="noStrike" kern="1200" cap="none" spc="-63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local</a:t>
            </a:r>
            <a:r>
              <a:rPr kumimoji="0" lang="en-GB" sz="2700" b="0" i="0" u="none" strike="noStrike" kern="1200" cap="none" spc="-32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employment,</a:t>
            </a:r>
            <a:r>
              <a:rPr kumimoji="0" lang="en-GB" sz="2700" b="0" i="0" u="none" strike="noStrike" kern="1200" cap="none" spc="-54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skills,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training,</a:t>
            </a:r>
            <a:r>
              <a:rPr kumimoji="0" lang="en-GB" sz="2700" b="0" i="0" u="none" strike="noStrike" kern="1200" cap="none" spc="-45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volunteering</a:t>
            </a:r>
            <a:r>
              <a:rPr kumimoji="0" lang="en-GB" sz="2700" b="0" i="0" u="none" strike="noStrike" kern="1200" cap="none" spc="-45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opportunities</a:t>
            </a:r>
            <a:r>
              <a:rPr kumimoji="0" lang="en-GB" sz="2700" b="0" i="0" u="none" strike="noStrike" kern="1200" cap="none" spc="-54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-23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access</a:t>
            </a:r>
            <a:r>
              <a:rPr kumimoji="0" lang="en-GB" sz="2700" b="0" i="0" u="none" strike="noStrike" kern="1200" cap="none" spc="-45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</a:t>
            </a:r>
            <a:r>
              <a:rPr kumimoji="0" lang="en-GB" sz="2700" b="0" i="0" u="none" strike="noStrike" kern="1200" cap="none" spc="-32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work,</a:t>
            </a:r>
            <a:r>
              <a:rPr kumimoji="0" lang="en-GB" sz="2700" b="0" i="0" u="none" strike="noStrike" kern="1200" cap="none" spc="-41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social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cultural</a:t>
            </a:r>
            <a:r>
              <a:rPr kumimoji="0" lang="en-GB" sz="2700" b="0" i="0" u="none" strike="noStrike" kern="1200" cap="none" spc="-41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infrastructure</a:t>
            </a:r>
            <a:r>
              <a:rPr kumimoji="0" lang="en-GB" sz="2700" b="0" i="0" u="none" strike="noStrike" kern="1200" cap="none" spc="-5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County.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22458" marR="0" lvl="0" indent="-31094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Char char="•"/>
              <a:tabLst>
                <a:tab pos="322458" algn="l"/>
              </a:tabLst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Based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</a:t>
            </a:r>
            <a:r>
              <a:rPr kumimoji="0" lang="en-GB" sz="2700" b="0" i="0" u="none" strike="noStrike" kern="1200" cap="none" spc="-23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2024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costs,</a:t>
            </a:r>
            <a:r>
              <a:rPr kumimoji="0" lang="en-GB" sz="2700" b="0" i="0" u="none" strike="noStrike" kern="1200" cap="none" spc="-5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seven</a:t>
            </a:r>
            <a:r>
              <a:rPr kumimoji="0" lang="en-GB" sz="2700" b="0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VCSE</a:t>
            </a:r>
            <a:r>
              <a:rPr kumimoji="0" lang="en-GB" sz="2700" b="0" i="0" u="none" strike="noStrike" kern="1200" cap="none" spc="-18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providers</a:t>
            </a:r>
            <a:r>
              <a:rPr kumimoji="0" lang="en-GB" sz="2700" b="0" i="0" u="none" strike="noStrike" kern="1200" cap="none" spc="-41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0" i="0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contribute: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22458" marR="0" lvl="0" indent="-31094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322458" algn="l"/>
              </a:tabLst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Between</a:t>
            </a:r>
            <a:r>
              <a:rPr kumimoji="0" lang="en-GB" sz="2700" b="1" i="0" u="none" strike="noStrike" kern="1200" cap="none" spc="-68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£9m</a:t>
            </a:r>
            <a:r>
              <a:rPr kumimoji="0" lang="en-GB" sz="2700" b="1" i="0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</a:t>
            </a:r>
            <a:r>
              <a:rPr kumimoji="0" lang="en-GB" sz="2700" b="1" i="0" u="none" strike="noStrike" kern="1200" cap="none" spc="-27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£12m</a:t>
            </a:r>
            <a:r>
              <a:rPr kumimoji="0" lang="en-GB" sz="2700" b="1" i="0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</a:t>
            </a:r>
            <a:r>
              <a:rPr kumimoji="0" lang="en-GB" sz="2700" b="1" i="0" u="none" strike="noStrike" kern="1200" cap="none" spc="-23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through</a:t>
            </a:r>
            <a:r>
              <a:rPr kumimoji="0" lang="en-GB" sz="2700" b="1" i="0" u="none" strike="noStrike" kern="1200" cap="none" spc="-41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employing </a:t>
            </a:r>
            <a:r>
              <a:rPr kumimoji="0" lang="en-GB" sz="2700" b="1" i="0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staff.*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22458" marR="0" lvl="0" indent="-31094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Char char="•"/>
              <a:tabLst>
                <a:tab pos="322458" algn="l"/>
              </a:tabLst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£4,621,760</a:t>
            </a:r>
            <a:r>
              <a:rPr kumimoji="0" lang="en-GB" sz="2700" b="1" i="0" u="none" strike="noStrike" kern="1200" cap="none" spc="-45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generated</a:t>
            </a:r>
            <a:r>
              <a:rPr kumimoji="0" lang="en-GB" sz="2700" b="1" i="0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through</a:t>
            </a:r>
            <a:r>
              <a:rPr kumimoji="0" lang="en-GB" sz="2700" b="1" i="0" u="none" strike="noStrike" kern="1200" cap="none" spc="-23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volunteer</a:t>
            </a:r>
            <a:r>
              <a:rPr kumimoji="0" lang="en-GB" sz="2700" b="1" i="0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hours</a:t>
            </a:r>
            <a:r>
              <a:rPr kumimoji="0" lang="en-GB" sz="2700" b="0" i="0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.*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51314" y="5744879"/>
            <a:ext cx="9035143" cy="672514"/>
          </a:xfrm>
          <a:prstGeom prst="rect">
            <a:avLst/>
          </a:prstGeom>
        </p:spPr>
        <p:txBody>
          <a:bodyPr vert="horz" wrap="square" lIns="0" tIns="36852" rIns="0" bIns="0" rtlCol="0">
            <a:spAutoFit/>
          </a:bodyPr>
          <a:lstStyle/>
          <a:p>
            <a:pPr marL="324000" marR="4607" lvl="0" indent="-31151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996741" algn="l"/>
              </a:tabLst>
              <a:defRPr/>
            </a:pPr>
            <a:r>
              <a:rPr kumimoji="0" lang="en-GB" sz="1814" b="0" i="1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*</a:t>
            </a:r>
            <a:r>
              <a:rPr kumimoji="0" sz="1814" b="0" i="1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Figures</a:t>
            </a:r>
            <a:r>
              <a:rPr kumimoji="0" lang="en-GB" sz="1814" b="0" i="1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based</a:t>
            </a:r>
            <a:r>
              <a:rPr kumimoji="0" sz="1814" b="0" i="1" u="none" strike="noStrike" kern="1200" cap="none" spc="-5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</a:t>
            </a:r>
            <a:r>
              <a:rPr kumimoji="0" sz="1814" b="0" i="1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national</a:t>
            </a:r>
            <a:r>
              <a:rPr kumimoji="0" sz="1814" b="0" i="1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minimum</a:t>
            </a:r>
            <a:r>
              <a:rPr kumimoji="0" sz="1814" b="0" i="1" u="none" strike="noStrike" kern="1200" cap="none" spc="-18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wage</a:t>
            </a:r>
            <a:r>
              <a:rPr kumimoji="0" sz="1814" b="0" i="1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(volunteers)</a:t>
            </a:r>
            <a:r>
              <a:rPr kumimoji="0" sz="1814" b="0" i="1" u="none" strike="noStrike" kern="1200" cap="none" spc="-63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</a:t>
            </a:r>
            <a:r>
              <a:rPr kumimoji="0" sz="1814" b="0" i="1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national</a:t>
            </a:r>
            <a:r>
              <a:rPr kumimoji="0" sz="1814" b="0" i="1" u="none" strike="noStrike" kern="1200" cap="none" spc="-36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average</a:t>
            </a:r>
            <a:r>
              <a:rPr kumimoji="0" lang="en-GB" sz="1814" b="0" i="1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wage</a:t>
            </a:r>
            <a:r>
              <a:rPr kumimoji="0" sz="1814" b="0" i="1" u="none" strike="noStrike" kern="1200" cap="none" spc="-41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endParaRPr kumimoji="0" lang="en-GB" sz="1814" b="0" i="1" u="none" strike="noStrike" kern="1200" cap="none" spc="-41" normalizeH="0" baseline="0" noProof="0" dirty="0">
              <a:ln>
                <a:noFill/>
              </a:ln>
              <a:solidFill>
                <a:srgbClr val="00557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152800" marR="4607" lvl="4" indent="-311518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996741" algn="l"/>
              </a:tabLst>
              <a:defRPr/>
            </a:pP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(National</a:t>
            </a:r>
            <a:r>
              <a:rPr kumimoji="0" sz="1814" b="0" i="1" u="none" strike="noStrike" kern="1200" cap="none" spc="-5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Office</a:t>
            </a:r>
            <a:r>
              <a:rPr kumimoji="0" sz="1814" b="0" i="1" u="none" strike="noStrike" kern="1200" cap="none" spc="-41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</a:t>
            </a:r>
            <a:r>
              <a:rPr kumimoji="0" sz="1814" b="0" i="1" u="none" strike="noStrike" kern="1200" cap="none" spc="-50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814" b="0" i="1" u="none" strike="noStrike" kern="1200" cap="none" spc="-9" normalizeH="0" baseline="0" noProof="0" dirty="0">
                <a:ln>
                  <a:noFill/>
                </a:ln>
                <a:solidFill>
                  <a:srgbClr val="00557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Statistics)</a:t>
            </a:r>
            <a:endParaRPr kumimoji="0" sz="181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061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8808" y="586645"/>
            <a:ext cx="7343991" cy="465837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ct val="100000"/>
              </a:lnSpc>
              <a:spcBef>
                <a:spcPts val="91"/>
              </a:spcBef>
            </a:pPr>
            <a:r>
              <a:rPr b="1">
                <a:solidFill>
                  <a:srgbClr val="569D1C"/>
                </a:solidFill>
                <a:latin typeface="Arial"/>
                <a:cs typeface="Arial"/>
              </a:rPr>
              <a:t>Potential</a:t>
            </a:r>
            <a:r>
              <a:rPr b="1" spc="-54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569D1C"/>
                </a:solidFill>
                <a:latin typeface="Arial"/>
                <a:cs typeface="Arial"/>
              </a:rPr>
              <a:t>Applications</a:t>
            </a:r>
            <a:r>
              <a:rPr b="1" spc="-63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569D1C"/>
                </a:solidFill>
                <a:latin typeface="Arial"/>
                <a:cs typeface="Arial"/>
              </a:rPr>
              <a:t>for</a:t>
            </a:r>
            <a:r>
              <a:rPr b="1" spc="-36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569D1C"/>
                </a:solidFill>
                <a:latin typeface="Arial"/>
                <a:cs typeface="Arial"/>
              </a:rPr>
              <a:t>County</a:t>
            </a:r>
            <a:r>
              <a:rPr b="1" spc="-50">
                <a:solidFill>
                  <a:srgbClr val="569D1C"/>
                </a:solidFill>
                <a:latin typeface="Arial"/>
                <a:cs typeface="Arial"/>
              </a:rPr>
              <a:t> </a:t>
            </a:r>
            <a:r>
              <a:rPr b="1" spc="-9">
                <a:solidFill>
                  <a:srgbClr val="569D1C"/>
                </a:solidFill>
                <a:latin typeface="Arial"/>
                <a:cs typeface="Arial"/>
              </a:rPr>
              <a:t>Durham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8808" y="1441274"/>
            <a:ext cx="3125543" cy="3620172"/>
          </a:xfrm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 marR="4607" lvl="0" indent="0" algn="l" defTabSz="914400" rtl="0" eaLnBrk="1" fontAlgn="auto" latinLnBrk="0" hangingPunct="1">
              <a:lnSpc>
                <a:spcPct val="141700"/>
              </a:lnSpc>
              <a:spcBef>
                <a:spcPts val="9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Forecasting</a:t>
            </a:r>
            <a:r>
              <a:rPr kumimoji="0" sz="2176" b="0" i="0" u="none" strike="noStrike" kern="1200" cap="none" spc="-5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</a:t>
            </a:r>
            <a:r>
              <a:rPr kumimoji="0" sz="2176" b="0" i="0" u="none" strike="noStrike" kern="1200" cap="none" spc="-5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planning Evidence</a:t>
            </a:r>
            <a:endParaRPr kumimoji="0" sz="217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516" marR="663918" lvl="0" indent="0" algn="l" defTabSz="914400" rtl="0" eaLnBrk="1" fontAlgn="auto" latinLnBrk="0" hangingPunct="1">
              <a:lnSpc>
                <a:spcPts val="3699"/>
              </a:lnSpc>
              <a:spcBef>
                <a:spcPts val="2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Influence </a:t>
            </a:r>
            <a:r>
              <a:rPr kumimoji="0" sz="2176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Partnership</a:t>
            </a:r>
            <a:r>
              <a:rPr kumimoji="0" sz="2176" b="0" i="0" u="none" strike="noStrike" kern="1200" cap="none" spc="-10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working</a:t>
            </a:r>
            <a:endParaRPr kumimoji="0" sz="217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516" marR="278696" lvl="0" indent="0" algn="l" defTabSz="914400" rtl="0" eaLnBrk="1" fontAlgn="auto" latinLnBrk="0" hangingPunct="1">
              <a:lnSpc>
                <a:spcPts val="36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76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Volunteer</a:t>
            </a:r>
            <a:r>
              <a:rPr kumimoji="0" sz="2176" b="0" i="0" u="none" strike="noStrike" kern="1200" cap="none" spc="-10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support </a:t>
            </a:r>
            <a:r>
              <a:rPr kumimoji="0" sz="2176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Advice</a:t>
            </a:r>
            <a:r>
              <a:rPr kumimoji="0" sz="2176" b="0" i="0" u="none" strike="noStrike" kern="1200" cap="none" spc="-91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coordination </a:t>
            </a:r>
            <a:r>
              <a:rPr kumimoji="0" sz="2176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Information</a:t>
            </a:r>
            <a:r>
              <a:rPr kumimoji="0" sz="2176" b="0" i="0" u="none" strike="noStrike" kern="1200" cap="none" spc="-63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</a:t>
            </a:r>
            <a:r>
              <a:rPr kumimoji="0" sz="2176" b="0" i="0" u="none" strike="noStrike" kern="1200" cap="none" spc="-36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176" b="0" i="0" u="none" strike="noStrike" kern="1200" cap="none" spc="-18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on-line</a:t>
            </a:r>
            <a:endParaRPr kumimoji="0" sz="217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516" marR="0" lvl="0" indent="0" algn="l" defTabSz="914400" rtl="0" eaLnBrk="1" fontAlgn="auto" latinLnBrk="0" hangingPunct="1">
              <a:lnSpc>
                <a:spcPts val="212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76" b="0" i="0" u="none" strike="noStrike" kern="1200" cap="none" spc="-9" normalizeH="0" baseline="0" noProof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resources</a:t>
            </a:r>
            <a:endParaRPr kumimoji="0" sz="217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87557" y="1603656"/>
            <a:ext cx="3390075" cy="452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406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516" rIns="0" bIns="0" rtlCol="0">
            <a:spAutoFit/>
          </a:bodyPr>
          <a:lstStyle/>
          <a:p>
            <a:pPr marL="11516">
              <a:lnSpc>
                <a:spcPct val="100000"/>
              </a:lnSpc>
              <a:spcBef>
                <a:spcPts val="91"/>
              </a:spcBef>
            </a:pPr>
            <a:r>
              <a:t>Next</a:t>
            </a:r>
            <a:r>
              <a:rPr spc="-36"/>
              <a:t> </a:t>
            </a:r>
            <a:r>
              <a:t>Steps</a:t>
            </a:r>
            <a:r>
              <a:rPr spc="-32"/>
              <a:t> </a:t>
            </a:r>
            <a:r>
              <a:t>and</a:t>
            </a:r>
            <a:r>
              <a:rPr spc="-27"/>
              <a:t> </a:t>
            </a:r>
            <a:r>
              <a:rPr spc="-9"/>
              <a:t>Contact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93077" y="1579701"/>
            <a:ext cx="10539017" cy="4679155"/>
          </a:xfrm>
          <a:prstGeom prst="rect">
            <a:avLst/>
          </a:prstGeom>
        </p:spPr>
        <p:txBody>
          <a:bodyPr vert="horz" wrap="square" lIns="0" tIns="40883" rIns="0" bIns="0" rtlCol="0">
            <a:spAutoFit/>
          </a:bodyPr>
          <a:lstStyle/>
          <a:p>
            <a:pPr marL="354416" marR="4607" indent="-34290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655477" algn="l"/>
              </a:tabLst>
            </a:pPr>
            <a:r>
              <a:rPr lang="en-GB" sz="2400" dirty="0"/>
              <a:t>Opportunity to join the conversation</a:t>
            </a:r>
          </a:p>
          <a:p>
            <a:pPr marL="354416" marR="4607" indent="-34290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655477" algn="l"/>
              </a:tabLst>
            </a:pPr>
            <a:r>
              <a:rPr sz="2400" dirty="0"/>
              <a:t>Insights</a:t>
            </a:r>
            <a:r>
              <a:rPr sz="2400" spc="-77" dirty="0"/>
              <a:t> </a:t>
            </a:r>
            <a:r>
              <a:rPr sz="2400" spc="-23" dirty="0"/>
              <a:t>and</a:t>
            </a:r>
            <a:r>
              <a:rPr lang="en-GB" sz="2400" spc="-23" dirty="0"/>
              <a:t> </a:t>
            </a:r>
            <a:r>
              <a:rPr sz="2400" dirty="0"/>
              <a:t>contributions</a:t>
            </a:r>
            <a:r>
              <a:rPr sz="2400" spc="-54" dirty="0"/>
              <a:t> </a:t>
            </a:r>
            <a:r>
              <a:rPr sz="2400" dirty="0"/>
              <a:t>from</a:t>
            </a:r>
            <a:r>
              <a:rPr sz="2400" spc="-68" dirty="0"/>
              <a:t> </a:t>
            </a:r>
            <a:r>
              <a:rPr sz="2400" dirty="0"/>
              <a:t>VCSE</a:t>
            </a:r>
            <a:r>
              <a:rPr sz="2400" spc="-50" dirty="0"/>
              <a:t> </a:t>
            </a:r>
            <a:r>
              <a:rPr sz="2400" dirty="0"/>
              <a:t>and</a:t>
            </a:r>
            <a:r>
              <a:rPr sz="2400" spc="-54" dirty="0"/>
              <a:t> </a:t>
            </a:r>
            <a:r>
              <a:rPr sz="2400" spc="-9" dirty="0"/>
              <a:t>Commissioners</a:t>
            </a:r>
            <a:r>
              <a:rPr sz="2400" spc="-27" dirty="0"/>
              <a:t> </a:t>
            </a:r>
            <a:r>
              <a:rPr sz="2400" dirty="0"/>
              <a:t>to</a:t>
            </a:r>
            <a:r>
              <a:rPr sz="2400" spc="-54" dirty="0"/>
              <a:t> </a:t>
            </a:r>
            <a:r>
              <a:rPr sz="2400" spc="-23" dirty="0"/>
              <a:t>be </a:t>
            </a:r>
            <a:r>
              <a:rPr sz="2400" dirty="0"/>
              <a:t>collated</a:t>
            </a:r>
            <a:r>
              <a:rPr sz="2400" spc="-27" dirty="0"/>
              <a:t> </a:t>
            </a:r>
            <a:r>
              <a:rPr sz="2400" dirty="0"/>
              <a:t>with</a:t>
            </a:r>
            <a:r>
              <a:rPr sz="2400" spc="-45" dirty="0"/>
              <a:t> </a:t>
            </a:r>
            <a:r>
              <a:rPr sz="2400" dirty="0"/>
              <a:t>draft</a:t>
            </a:r>
            <a:r>
              <a:rPr sz="2400" spc="-41" dirty="0"/>
              <a:t> </a:t>
            </a:r>
            <a:r>
              <a:rPr sz="2400" spc="-9" dirty="0"/>
              <a:t>recommendations</a:t>
            </a:r>
            <a:r>
              <a:rPr lang="en-GB" sz="2400" spc="-9" dirty="0"/>
              <a:t> - </a:t>
            </a:r>
            <a:r>
              <a:rPr sz="2400" dirty="0"/>
              <a:t>Full</a:t>
            </a:r>
            <a:r>
              <a:rPr sz="2400" spc="-68" dirty="0"/>
              <a:t> </a:t>
            </a:r>
            <a:r>
              <a:rPr sz="2400" dirty="0"/>
              <a:t>report:</a:t>
            </a:r>
            <a:r>
              <a:rPr sz="2400" spc="-82" dirty="0"/>
              <a:t> </a:t>
            </a:r>
            <a:r>
              <a:rPr sz="2400" dirty="0"/>
              <a:t>January</a:t>
            </a:r>
            <a:r>
              <a:rPr sz="2400" spc="-59" dirty="0"/>
              <a:t> </a:t>
            </a:r>
            <a:r>
              <a:rPr sz="2400" spc="-18" dirty="0"/>
              <a:t>2025</a:t>
            </a:r>
          </a:p>
          <a:p>
            <a:pPr marL="354416" marR="847028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sz="2400" dirty="0"/>
              <a:t>Workshop</a:t>
            </a:r>
            <a:r>
              <a:rPr sz="2400" spc="-68" dirty="0"/>
              <a:t> </a:t>
            </a:r>
            <a:r>
              <a:rPr sz="2400" dirty="0"/>
              <a:t>for</a:t>
            </a:r>
            <a:r>
              <a:rPr sz="2400" spc="-63" dirty="0"/>
              <a:t> </a:t>
            </a:r>
            <a:r>
              <a:rPr lang="en-GB" sz="2400" spc="-9" dirty="0"/>
              <a:t>organisations</a:t>
            </a:r>
            <a:r>
              <a:rPr sz="2400" spc="-9" dirty="0"/>
              <a:t>’</a:t>
            </a:r>
            <a:r>
              <a:rPr lang="en-GB" sz="2400" spc="-32" dirty="0"/>
              <a:t> </a:t>
            </a:r>
            <a:r>
              <a:rPr sz="2400" dirty="0"/>
              <a:t>interested</a:t>
            </a:r>
            <a:r>
              <a:rPr sz="2400" spc="-63" dirty="0"/>
              <a:t> </a:t>
            </a:r>
            <a:r>
              <a:rPr sz="2400" dirty="0"/>
              <a:t>in</a:t>
            </a:r>
            <a:r>
              <a:rPr sz="2400" spc="-68" dirty="0"/>
              <a:t> </a:t>
            </a:r>
            <a:r>
              <a:rPr sz="2400" spc="-9" dirty="0"/>
              <a:t>exploring </a:t>
            </a:r>
            <a:r>
              <a:rPr sz="2400" dirty="0"/>
              <a:t>applications</a:t>
            </a:r>
            <a:r>
              <a:rPr sz="2400" spc="-27" dirty="0"/>
              <a:t> </a:t>
            </a:r>
            <a:r>
              <a:rPr sz="2400" dirty="0"/>
              <a:t>for</a:t>
            </a:r>
            <a:r>
              <a:rPr sz="2400" spc="-68" dirty="0"/>
              <a:t> </a:t>
            </a:r>
            <a:r>
              <a:rPr sz="2400" dirty="0"/>
              <a:t>the</a:t>
            </a:r>
            <a:r>
              <a:rPr sz="2400" spc="-73" dirty="0"/>
              <a:t> </a:t>
            </a:r>
            <a:r>
              <a:rPr sz="2400" dirty="0"/>
              <a:t>Social</a:t>
            </a:r>
            <a:r>
              <a:rPr sz="2400" spc="-50" dirty="0"/>
              <a:t> </a:t>
            </a:r>
            <a:r>
              <a:rPr sz="2400" dirty="0"/>
              <a:t>Value</a:t>
            </a:r>
            <a:r>
              <a:rPr sz="2400" spc="-41" dirty="0"/>
              <a:t> </a:t>
            </a:r>
            <a:r>
              <a:rPr sz="2400" spc="-9" dirty="0"/>
              <a:t>Engine.</a:t>
            </a:r>
            <a:endParaRPr lang="en-GB" sz="2400" spc="-9" dirty="0"/>
          </a:p>
          <a:p>
            <a:pPr marL="354416" marR="847028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spc="-9" dirty="0"/>
              <a:t>Further collaboration using to develop Social Value Engine score cards</a:t>
            </a:r>
            <a:endParaRPr lang="en-GB" spc="-9" dirty="0"/>
          </a:p>
          <a:p>
            <a:pPr marL="11516" algn="l">
              <a:lnSpc>
                <a:spcPct val="100000"/>
              </a:lnSpc>
              <a:spcBef>
                <a:spcPts val="1034"/>
              </a:spcBef>
            </a:pPr>
            <a:endParaRPr lang="en-GB" spc="-9" dirty="0"/>
          </a:p>
          <a:p>
            <a:pPr marL="11516" algn="l">
              <a:lnSpc>
                <a:spcPct val="100000"/>
              </a:lnSpc>
              <a:spcBef>
                <a:spcPts val="1034"/>
              </a:spcBef>
            </a:pPr>
            <a:r>
              <a:rPr spc="-9" dirty="0"/>
              <a:t>Contact:</a:t>
            </a:r>
          </a:p>
          <a:p>
            <a:pPr marL="11516" marR="298850" algn="l">
              <a:lnSpc>
                <a:spcPct val="141700"/>
              </a:lnSpc>
              <a:spcBef>
                <a:spcPts val="5"/>
              </a:spcBef>
            </a:pPr>
            <a:r>
              <a:rPr dirty="0"/>
              <a:t>Kate</a:t>
            </a:r>
            <a:r>
              <a:rPr spc="-86" dirty="0"/>
              <a:t> </a:t>
            </a:r>
            <a:r>
              <a:rPr dirty="0"/>
              <a:t>Burrows,</a:t>
            </a:r>
            <a:r>
              <a:rPr spc="-82" dirty="0"/>
              <a:t> </a:t>
            </a:r>
            <a:r>
              <a:rPr dirty="0"/>
              <a:t>Executive</a:t>
            </a:r>
            <a:r>
              <a:rPr spc="-68" dirty="0"/>
              <a:t> </a:t>
            </a:r>
            <a:r>
              <a:rPr dirty="0"/>
              <a:t>Director,</a:t>
            </a:r>
            <a:r>
              <a:rPr spc="-73" dirty="0"/>
              <a:t> </a:t>
            </a:r>
            <a:r>
              <a:rPr dirty="0"/>
              <a:t>Durham</a:t>
            </a:r>
            <a:r>
              <a:rPr spc="-73" dirty="0"/>
              <a:t> </a:t>
            </a:r>
            <a:r>
              <a:rPr dirty="0"/>
              <a:t>Community</a:t>
            </a:r>
            <a:r>
              <a:rPr spc="-77" dirty="0"/>
              <a:t> </a:t>
            </a:r>
            <a:r>
              <a:rPr spc="-9" dirty="0"/>
              <a:t>Action. </a:t>
            </a:r>
            <a:r>
              <a:rPr u="sng" spc="-9" dirty="0">
                <a:solidFill>
                  <a:srgbClr val="0070C0"/>
                </a:solidFill>
                <a:uFill>
                  <a:solidFill>
                    <a:srgbClr val="CCCCFF"/>
                  </a:solidFill>
                </a:u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kate.burrows@durhamcommunityaction.org.uk</a:t>
            </a:r>
          </a:p>
        </p:txBody>
      </p:sp>
    </p:spTree>
    <p:extLst>
      <p:ext uri="{BB962C8B-B14F-4D97-AF65-F5344CB8AC3E}">
        <p14:creationId xmlns:p14="http://schemas.microsoft.com/office/powerpoint/2010/main" val="3134830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CCC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083CD49954B646BAF31E971B60D3F2" ma:contentTypeVersion="15" ma:contentTypeDescription="Create a new document." ma:contentTypeScope="" ma:versionID="ff28415932031662f97ac91d4cdcaf0b">
  <xsd:schema xmlns:xsd="http://www.w3.org/2001/XMLSchema" xmlns:xs="http://www.w3.org/2001/XMLSchema" xmlns:p="http://schemas.microsoft.com/office/2006/metadata/properties" xmlns:ns2="6ac6a127-b972-4013-b0eb-d56ede002cde" xmlns:ns3="c02294a7-1592-4dda-9645-1287fc96a931" targetNamespace="http://schemas.microsoft.com/office/2006/metadata/properties" ma:root="true" ma:fieldsID="c4fbdad5032fb9ea57885d1bb754ffc0" ns2:_="" ns3:_="">
    <xsd:import namespace="6ac6a127-b972-4013-b0eb-d56ede002cde"/>
    <xsd:import namespace="c02294a7-1592-4dda-9645-1287fc96a9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6a127-b972-4013-b0eb-d56ede002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c23efd7-400d-45ca-9678-9a4a242481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2294a7-1592-4dda-9645-1287fc96a93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ccdc2a2-f832-465b-b953-e78ec3e9e533}" ma:internalName="TaxCatchAll" ma:showField="CatchAllData" ma:web="c02294a7-1592-4dda-9645-1287fc96a9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c6a127-b972-4013-b0eb-d56ede002cde">
      <Terms xmlns="http://schemas.microsoft.com/office/infopath/2007/PartnerControls"/>
    </lcf76f155ced4ddcb4097134ff3c332f>
    <TaxCatchAll xmlns="c02294a7-1592-4dda-9645-1287fc96a931" xsi:nil="true"/>
  </documentManagement>
</p:properties>
</file>

<file path=customXml/itemProps1.xml><?xml version="1.0" encoding="utf-8"?>
<ds:datastoreItem xmlns:ds="http://schemas.openxmlformats.org/officeDocument/2006/customXml" ds:itemID="{230DC7B5-9AEC-4AF2-AF0C-48D20CE395FE}"/>
</file>

<file path=customXml/itemProps2.xml><?xml version="1.0" encoding="utf-8"?>
<ds:datastoreItem xmlns:ds="http://schemas.openxmlformats.org/officeDocument/2006/customXml" ds:itemID="{EB704232-59D3-4D8A-81AC-5351999F5C37}"/>
</file>

<file path=customXml/itemProps3.xml><?xml version="1.0" encoding="utf-8"?>
<ds:datastoreItem xmlns:ds="http://schemas.openxmlformats.org/officeDocument/2006/customXml" ds:itemID="{068E81D8-6113-48DD-9E93-04ADA1EF0CF2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332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 Theme</vt:lpstr>
      <vt:lpstr>Valuing the Social Impact of the VCSE in County Durham</vt:lpstr>
      <vt:lpstr>PowerPoint Presentation</vt:lpstr>
      <vt:lpstr>Measuring what is important to people beyond profit</vt:lpstr>
      <vt:lpstr>Applying Social Value</vt:lpstr>
      <vt:lpstr>Contributing to the Economy in County Durham</vt:lpstr>
      <vt:lpstr>What, Who, Why….</vt:lpstr>
      <vt:lpstr>Contributing to the Economy in County Durham</vt:lpstr>
      <vt:lpstr>Potential Applications for County Durham</vt:lpstr>
      <vt:lpstr>Next Steps and Contact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Burrows</dc:creator>
  <cp:lastModifiedBy>Kate Burrows</cp:lastModifiedBy>
  <cp:revision>1</cp:revision>
  <dcterms:created xsi:type="dcterms:W3CDTF">2024-10-10T16:17:46Z</dcterms:created>
  <dcterms:modified xsi:type="dcterms:W3CDTF">2024-10-10T16:20:01Z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0x010100D5083CD49954B646BAF31E971B60D3F2</vt:lpwstr>
  </property>
</Properties>
</file>