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20"/>
  </p:notesMasterIdLst>
  <p:sldIdLst>
    <p:sldId id="442" r:id="rId6"/>
    <p:sldId id="443" r:id="rId7"/>
    <p:sldId id="444" r:id="rId8"/>
    <p:sldId id="268" r:id="rId9"/>
    <p:sldId id="261" r:id="rId10"/>
    <p:sldId id="256" r:id="rId11"/>
    <p:sldId id="257" r:id="rId12"/>
    <p:sldId id="271" r:id="rId13"/>
    <p:sldId id="265" r:id="rId14"/>
    <p:sldId id="272" r:id="rId15"/>
    <p:sldId id="440" r:id="rId16"/>
    <p:sldId id="441" r:id="rId17"/>
    <p:sldId id="263" r:id="rId18"/>
    <p:sldId id="262" r:id="rId19"/>
  </p:sldIdLst>
  <p:sldSz cx="12192000" cy="6858000"/>
  <p:notesSz cx="6805613" cy="9944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AFACC6B-0609-40B7-B349-16BF938CB539}" v="9" dt="2024-04-17T08:05:58.6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36" autoAdjust="0"/>
    <p:restoredTop sz="94660"/>
  </p:normalViewPr>
  <p:slideViewPr>
    <p:cSldViewPr snapToGrid="0">
      <p:cViewPr varScale="1">
        <p:scale>
          <a:sx n="63" d="100"/>
          <a:sy n="63" d="100"/>
        </p:scale>
        <p:origin x="724" y="5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7" d="100"/>
          <a:sy n="77" d="100"/>
        </p:scale>
        <p:origin x="4080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FD2156-732A-4768-804F-1BF8F1B9E64F}" type="datetimeFigureOut">
              <a:rPr lang="en-GB" smtClean="0"/>
              <a:t>29/05/2024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562" y="4785598"/>
            <a:ext cx="5444490" cy="391548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4939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5F68E9-D654-44BF-ADB8-3CE378E36F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3948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5F68E9-D654-44BF-ADB8-3CE378E36F3B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26566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2413" y="1243013"/>
            <a:ext cx="5964237" cy="33559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5F68E9-D654-44BF-ADB8-3CE378E36F3B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74616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0562" y="4785598"/>
            <a:ext cx="5444490" cy="4527451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5F68E9-D654-44BF-ADB8-3CE378E36F3B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1904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5F68E9-D654-44BF-ADB8-3CE378E36F3B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87732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5F68E9-D654-44BF-ADB8-3CE378E36F3B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72277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0562" y="4785598"/>
            <a:ext cx="5444490" cy="6106520"/>
          </a:xfrm>
        </p:spPr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.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5F68E9-D654-44BF-ADB8-3CE378E36F3B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02508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5F68E9-D654-44BF-ADB8-3CE378E36F3B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7582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A05C0-CEBE-16CC-48B4-45EC214AAD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95F41C-4354-8442-6AF1-731EB4F0BC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425655-52FD-7ACC-4097-DA98D9F2C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CEB3E-4385-490C-9CDF-5D1313FF1E27}" type="datetimeFigureOut">
              <a:rPr lang="en-GB" smtClean="0"/>
              <a:t>29/05/2024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C86EA6-5B69-0561-C675-F500B2F5A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B868CE-2509-DA8A-D772-EC5DC8E1F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F1F2D-4106-4A0F-9F91-5817C73F0C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6211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D3363-2BD1-15D0-A0B1-F62C35AD6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BF6188-F826-2AF1-F35D-937EF4A48A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25C03F-FF0A-36AA-2AAE-F23734BF7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CEB3E-4385-490C-9CDF-5D1313FF1E27}" type="datetimeFigureOut">
              <a:rPr lang="en-GB" smtClean="0"/>
              <a:t>29/05/2024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278D5B-F28B-48FF-48D7-7F7BBAFB8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3FD5CA-DE4F-F68A-8EA0-B36C4B8CF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F1F2D-4106-4A0F-9F91-5817C73F0C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71804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C81CF18-8ADC-3923-5B59-88453779B8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422BA3-8AD0-9460-D313-95EE6DA929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3D35DE-08F8-EF45-46E1-9473C3128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CEB3E-4385-490C-9CDF-5D1313FF1E27}" type="datetimeFigureOut">
              <a:rPr lang="en-GB" smtClean="0"/>
              <a:t>29/05/2024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4DA6D9-1849-E771-9878-D2503673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08DA9B-B7A2-2DC2-CA01-97722ABEC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F1F2D-4106-4A0F-9F91-5817C73F0C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66639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 MT Condensed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>
                <a:latin typeface="Arial MT Condensed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DE6AF-AB88-2740-846B-B3F48082C15E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44721-8F26-974B-828D-B2DFFF6214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088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 MT Condensed"/>
              </a:defRPr>
            </a:lvl1pPr>
            <a:lvl2pPr>
              <a:defRPr>
                <a:latin typeface="Arial MT Condensed"/>
              </a:defRPr>
            </a:lvl2pPr>
            <a:lvl3pPr>
              <a:defRPr>
                <a:latin typeface="Arial MT Condensed"/>
              </a:defRPr>
            </a:lvl3pPr>
            <a:lvl4pPr>
              <a:defRPr>
                <a:latin typeface="Arial MT Condensed"/>
              </a:defRPr>
            </a:lvl4pPr>
            <a:lvl5pPr>
              <a:defRPr>
                <a:latin typeface="Arial MT Condensed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DE6AF-AB88-2740-846B-B3F48082C15E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44721-8F26-974B-828D-B2DFFF6214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4109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DE6AF-AB88-2740-846B-B3F48082C15E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44721-8F26-974B-828D-B2DFFF6214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4925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DE6AF-AB88-2740-846B-B3F48082C15E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44721-8F26-974B-828D-B2DFFF6214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0052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DE6AF-AB88-2740-846B-B3F48082C15E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44721-8F26-974B-828D-B2DFFF6214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3966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DE6AF-AB88-2740-846B-B3F48082C15E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44721-8F26-974B-828D-B2DFFF6214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032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DE6AF-AB88-2740-846B-B3F48082C15E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44721-8F26-974B-828D-B2DFFF6214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5804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DE6AF-AB88-2740-846B-B3F48082C15E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44721-8F26-974B-828D-B2DFFF6214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22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7E218-BE47-D5C8-79B6-F39D2F2319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6D3E9E-8BA2-302C-365C-D91B4CC241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AFB831-7C02-FA49-79DC-38CBD45A8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CEB3E-4385-490C-9CDF-5D1313FF1E27}" type="datetimeFigureOut">
              <a:rPr lang="en-GB" smtClean="0"/>
              <a:t>29/05/2024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42E2A7-B43D-F29B-E7AD-8FC399E34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CC13A-AD23-2AA7-71E8-CBFD65E7A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F1F2D-4106-4A0F-9F91-5817C73F0C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89661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DE6AF-AB88-2740-846B-B3F48082C15E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44721-8F26-974B-828D-B2DFFF6214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0013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DE6AF-AB88-2740-846B-B3F48082C15E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44721-8F26-974B-828D-B2DFFF6214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8464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DE6AF-AB88-2740-846B-B3F48082C15E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44721-8F26-974B-828D-B2DFFF6214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226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1AB39-E8A4-254C-8955-B1AAB6C59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25C2BB-EAA0-D128-A2A4-7634A27151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5D798A-CE4E-9495-9489-AD4EEFB47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CEB3E-4385-490C-9CDF-5D1313FF1E27}" type="datetimeFigureOut">
              <a:rPr lang="en-GB" smtClean="0"/>
              <a:t>29/05/2024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5F86C7-57AD-446A-CA2E-783D69572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4AA4E5-6B91-50E8-C75D-34697E67D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F1F2D-4106-4A0F-9F91-5817C73F0C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01380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6F7C9-A327-C634-98CF-070E052EA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270804-A217-CB44-3F3D-ED9480B567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8CEDC5-4F8B-674F-5CEE-D2B9552D8E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D4CB29-3C60-3419-961D-F99CF59D0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CEB3E-4385-490C-9CDF-5D1313FF1E27}" type="datetimeFigureOut">
              <a:rPr lang="en-GB" smtClean="0"/>
              <a:t>29/05/2024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723ECD-0C5B-EA36-F3D3-B1CFB4C9C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1CE2E2-D695-B215-D633-E64EF2670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F1F2D-4106-4A0F-9F91-5817C73F0C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94320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1348E-AAD6-5D6F-9688-11710C12B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088B3D-BF7D-CA0B-D02B-3CC9F5F1E3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F78A3D-0489-992A-3A08-14B53ED118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FF2E12-4DE2-03D6-4221-175E41DD55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460B09-7242-1E47-B7F7-81F7C83085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5456E0-9AA3-B52B-7945-BE266ADB6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CEB3E-4385-490C-9CDF-5D1313FF1E27}" type="datetimeFigureOut">
              <a:rPr lang="en-GB" smtClean="0"/>
              <a:t>29/05/2024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E689A7-1C61-B4ED-BF29-7055A41C4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7D12F2-8184-CB6D-CBF6-9AF2B9A0F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F1F2D-4106-4A0F-9F91-5817C73F0C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5148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7D2A8-0FA1-3C16-11DD-71D765290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9094B9-93C5-305F-BDE2-A64237201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CEB3E-4385-490C-9CDF-5D1313FF1E27}" type="datetimeFigureOut">
              <a:rPr lang="en-GB" smtClean="0"/>
              <a:t>29/05/2024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DE14D4-4C3E-9C7E-231E-A4BE69D4F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F4613D-631D-E9BD-A197-67A0CB64E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F1F2D-4106-4A0F-9F91-5817C73F0C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3696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4552F6-96BC-F391-BFC8-77671996A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CEB3E-4385-490C-9CDF-5D1313FF1E27}" type="datetimeFigureOut">
              <a:rPr lang="en-GB" smtClean="0"/>
              <a:t>29/05/2024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27C7A8-B029-9060-7F7E-DE12CFC93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189213-D09C-FFF3-C2CD-4453A316A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F1F2D-4106-4A0F-9F91-5817C73F0C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24369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4E5D0-1A21-1F47-5DC1-7F366EECD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EABC03-2461-B055-3F9E-FEC0B8384C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78B244-D013-19A1-8522-A65344665B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1F5529-676E-98F7-C1E2-77232D849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CEB3E-4385-490C-9CDF-5D1313FF1E27}" type="datetimeFigureOut">
              <a:rPr lang="en-GB" smtClean="0"/>
              <a:t>29/05/2024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30362F-D889-5159-51C2-BAD83F312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2B238B-E9CE-66D4-E0BB-E75FDE035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F1F2D-4106-4A0F-9F91-5817C73F0C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92203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D7D278-FDD0-236D-5424-64F2D4D15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3064E11-7B5E-992C-75E9-7344311EEE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BEE222-81F7-A688-56D4-D116908CEF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2364D5-DF45-972C-E173-1F1D2D275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CEB3E-4385-490C-9CDF-5D1313FF1E27}" type="datetimeFigureOut">
              <a:rPr lang="en-GB" smtClean="0"/>
              <a:t>29/05/2024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F3B1D0-4651-11D5-822F-712F55C80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08F079-C70E-6F26-CA7F-342A952E3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F1F2D-4106-4A0F-9F91-5817C73F0C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9415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78D63A-A5F5-AAEA-A50B-7B94804DC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37916-93CD-41CB-B667-4455F08619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398C91-9440-B953-11AA-AECCEC2A36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6CCEB3E-4385-490C-9CDF-5D1313FF1E27}" type="datetimeFigureOut">
              <a:rPr lang="en-GB" smtClean="0"/>
              <a:t>29/05/2024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2AA9E0-84DC-E8F8-F94E-75039671E5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43B08-3611-CEDB-BE4F-F52BA79B49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E6F1F2D-4106-4A0F-9F91-5817C73F0C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458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EDE6AF-AB88-2740-846B-B3F48082C15E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644721-8F26-974B-828D-B2DFFF62145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5C5F5F-B3B9-604B-9BD7-47DEC0B0C16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623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5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715E378-6EE9-48B0-A765-E5CF6B30543B}"/>
              </a:ext>
            </a:extLst>
          </p:cNvPr>
          <p:cNvSpPr txBox="1">
            <a:spLocks/>
          </p:cNvSpPr>
          <p:nvPr/>
        </p:nvSpPr>
        <p:spPr>
          <a:xfrm>
            <a:off x="573743" y="2047834"/>
            <a:ext cx="10936941" cy="2609892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377" fontAlgn="t"/>
            <a:r>
              <a:rPr lang="en-US" sz="4800" b="1" cap="all" dirty="0">
                <a:solidFill>
                  <a:prstClr val="black"/>
                </a:solidFill>
                <a:latin typeface="Arial MT Condensed" pitchFamily="2" charset="0"/>
              </a:rPr>
              <a:t>Better Together Policy Forum</a:t>
            </a:r>
          </a:p>
          <a:p>
            <a:pPr algn="ctr" defTabSz="914377" fontAlgn="t"/>
            <a:endParaRPr lang="en-US" sz="4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377" fontAlgn="t"/>
            <a:r>
              <a:rPr lang="en-US" sz="4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Friday 19</a:t>
            </a:r>
            <a:r>
              <a:rPr lang="en-US" sz="4800" b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4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April 2024</a:t>
            </a:r>
          </a:p>
        </p:txBody>
      </p:sp>
    </p:spTree>
    <p:extLst>
      <p:ext uri="{BB962C8B-B14F-4D97-AF65-F5344CB8AC3E}">
        <p14:creationId xmlns:p14="http://schemas.microsoft.com/office/powerpoint/2010/main" val="9633613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6EE0B6E2-7CE8-4D86-87FC-4B58A7D8E7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D252FF-0A02-DAA7-AB46-079FE20763F0}"/>
              </a:ext>
            </a:extLst>
          </p:cNvPr>
          <p:cNvSpPr txBox="1"/>
          <p:nvPr/>
        </p:nvSpPr>
        <p:spPr>
          <a:xfrm>
            <a:off x="741169" y="2772142"/>
            <a:ext cx="6977543" cy="32096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A large proportion of the UK’s 160,000 charities and the 910,000 people who work for them play a fundamental role in providing public services – from mental health to social care, children’s and youth services to housing. In some of these areas, the social ( voluntary)  sector is the leading provider of publicly procured services. </a:t>
            </a:r>
          </a:p>
          <a:p>
            <a:r>
              <a:rPr lang="en-GB" dirty="0"/>
              <a:t>And through its ability to reach communities which are often excluded, its focus on prevention, its values – putting maximising outcomes over profit – and its versatility in adapting to changing needs, the social sector can produce better results.</a:t>
            </a:r>
          </a:p>
          <a:p>
            <a:r>
              <a:rPr lang="en-GB" sz="900" dirty="0"/>
              <a:t>Understanding the ecosystem: charities and public services</a:t>
            </a:r>
          </a:p>
          <a:p>
            <a:r>
              <a:rPr lang="en-GB" sz="900" dirty="0"/>
              <a:t>Nicole Sykes, Director of Policy and Communications </a:t>
            </a:r>
          </a:p>
          <a:p>
            <a:r>
              <a:rPr lang="en-GB" sz="900" dirty="0"/>
              <a:t>Written for the Law Family Commission on Civil Society. https://www.probonoeconomics.com/understanding-the-ecosystem-charities-and-public-services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3C9392-3C6E-16DE-629D-93A7291C1E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0814" y="425291"/>
            <a:ext cx="4828541" cy="1470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3096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DB10C-B64F-4141-B5CA-C35BDDD78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609" y="235346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4800" dirty="0"/>
              <a:t>Comfort Break</a:t>
            </a:r>
          </a:p>
        </p:txBody>
      </p:sp>
    </p:spTree>
    <p:extLst>
      <p:ext uri="{BB962C8B-B14F-4D97-AF65-F5344CB8AC3E}">
        <p14:creationId xmlns:p14="http://schemas.microsoft.com/office/powerpoint/2010/main" val="1550475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DB10C-B64F-4141-B5CA-C35BDDD78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609" y="235346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4800" dirty="0"/>
              <a:t>Roundtable Discussions</a:t>
            </a:r>
          </a:p>
        </p:txBody>
      </p:sp>
    </p:spTree>
    <p:extLst>
      <p:ext uri="{BB962C8B-B14F-4D97-AF65-F5344CB8AC3E}">
        <p14:creationId xmlns:p14="http://schemas.microsoft.com/office/powerpoint/2010/main" val="22381445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DB10C-B64F-4141-B5CA-C35BDDD78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9068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5867" dirty="0"/>
              <a:t>Plenary – Summing Up</a:t>
            </a:r>
            <a:endParaRPr lang="en-GB" sz="4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280F31-8450-44E3-8AAD-EF1AB6D3B4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7847" y="3151187"/>
            <a:ext cx="10515600" cy="186712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dirty="0"/>
              <a:t>Kate Burrows</a:t>
            </a:r>
            <a:br>
              <a:rPr lang="en-GB" dirty="0"/>
            </a:br>
            <a:r>
              <a:rPr lang="en-GB" dirty="0"/>
              <a:t>Executive Director, Durham Community Action</a:t>
            </a:r>
          </a:p>
          <a:p>
            <a:pPr marL="0" indent="0" algn="ctr">
              <a:buNone/>
            </a:pPr>
            <a:r>
              <a:rPr lang="en-GB" dirty="0"/>
              <a:t>Chair – Better Together VCS Forum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61FDC0-260F-1DE7-4688-BF7101633F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37" y="5162221"/>
            <a:ext cx="2541153" cy="9709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71918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DB10C-B64F-4141-B5CA-C35BDDD78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609" y="2353469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5867" dirty="0"/>
              <a:t>Networking  </a:t>
            </a:r>
            <a:br>
              <a:rPr lang="en-GB" sz="5867" dirty="0"/>
            </a:br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35065001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DB10C-B64F-4141-B5CA-C35BDDD78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9068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5867" dirty="0"/>
              <a:t>Welcome &amp; Introductions</a:t>
            </a:r>
            <a:endParaRPr lang="en-GB" sz="4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280F31-8450-44E3-8AAD-EF1AB6D3B4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7847" y="3151188"/>
            <a:ext cx="10515600" cy="1540555"/>
          </a:xfrm>
        </p:spPr>
        <p:txBody>
          <a:bodyPr/>
          <a:lstStyle/>
          <a:p>
            <a:pPr marL="0" indent="0" algn="ctr">
              <a:buNone/>
            </a:pPr>
            <a:r>
              <a:rPr lang="en-GB" dirty="0"/>
              <a:t>Kate Burrows</a:t>
            </a:r>
            <a:br>
              <a:rPr lang="en-GB" dirty="0"/>
            </a:br>
            <a:r>
              <a:rPr lang="en-GB" dirty="0"/>
              <a:t>Executive Director, Durham Community Action</a:t>
            </a:r>
          </a:p>
          <a:p>
            <a:pPr marL="0" indent="0" algn="ctr">
              <a:buNone/>
            </a:pPr>
            <a:r>
              <a:rPr lang="en-GB" dirty="0"/>
              <a:t>Chair of the Better Together Forum</a:t>
            </a:r>
          </a:p>
          <a:p>
            <a:pPr marL="0" indent="0" algn="ctr">
              <a:buNone/>
            </a:pP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1DDB37-632C-23E7-8403-F264A7B69B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36" y="5273056"/>
            <a:ext cx="2208645" cy="8601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06928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715E378-6EE9-48B0-A765-E5CF6B30543B}"/>
              </a:ext>
            </a:extLst>
          </p:cNvPr>
          <p:cNvSpPr txBox="1">
            <a:spLocks/>
          </p:cNvSpPr>
          <p:nvPr/>
        </p:nvSpPr>
        <p:spPr>
          <a:xfrm>
            <a:off x="806824" y="183709"/>
            <a:ext cx="10936941" cy="1381167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377" fontAlgn="t"/>
            <a:r>
              <a:rPr lang="en-US" sz="3733" b="1" cap="all" dirty="0">
                <a:solidFill>
                  <a:prstClr val="black"/>
                </a:solidFill>
                <a:latin typeface="Arial MT Condensed" pitchFamily="2" charset="0"/>
              </a:rPr>
              <a:t>Better Together Policy Forum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AF2192-A78C-41B8-898A-85120D0C1AE5}"/>
              </a:ext>
            </a:extLst>
          </p:cNvPr>
          <p:cNvSpPr txBox="1"/>
          <p:nvPr/>
        </p:nvSpPr>
        <p:spPr>
          <a:xfrm>
            <a:off x="681317" y="1213009"/>
            <a:ext cx="1070386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endParaRPr lang="en-GB" sz="2400" b="1" dirty="0">
              <a:solidFill>
                <a:prstClr val="black"/>
              </a:solidFill>
              <a:latin typeface="Calibri" panose="020F0502020204030204"/>
            </a:endParaRPr>
          </a:p>
          <a:p>
            <a:pPr algn="ctr"/>
            <a:r>
              <a:rPr lang="en-GB" sz="3200" dirty="0">
                <a:solidFill>
                  <a:srgbClr val="000000"/>
                </a:solidFill>
                <a:effectLst/>
                <a:latin typeface="Arial MT Condensed"/>
                <a:ea typeface="Aptos" panose="020B0004020202020204" pitchFamily="34" charset="0"/>
                <a:cs typeface="Aptos" panose="020B0004020202020204" pitchFamily="34" charset="0"/>
              </a:rPr>
              <a:t>How do we maximize the benefits of collaboration to promote ageing well and improve lives? </a:t>
            </a:r>
          </a:p>
          <a:p>
            <a:pPr algn="ctr"/>
            <a:endParaRPr lang="en-GB" sz="2000" dirty="0">
              <a:solidFill>
                <a:srgbClr val="000000"/>
              </a:solidFill>
              <a:effectLst/>
              <a:latin typeface="Arial MT Condensed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algn="ctr"/>
            <a:r>
              <a:rPr lang="en-GB" sz="3200" dirty="0">
                <a:solidFill>
                  <a:srgbClr val="000000"/>
                </a:solidFill>
                <a:effectLst/>
                <a:latin typeface="Arial MT Condensed"/>
                <a:ea typeface="Aptos" panose="020B0004020202020204" pitchFamily="34" charset="0"/>
                <a:cs typeface="Aptos" panose="020B0004020202020204" pitchFamily="34" charset="0"/>
              </a:rPr>
              <a:t>Do policy and investment decisions consider the true value of VCSE service delivery? </a:t>
            </a:r>
          </a:p>
          <a:p>
            <a:pPr algn="ctr"/>
            <a:endParaRPr lang="en-GB" sz="2000" dirty="0">
              <a:solidFill>
                <a:srgbClr val="000000"/>
              </a:solidFill>
              <a:effectLst/>
              <a:latin typeface="Arial MT Condensed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algn="ctr"/>
            <a:r>
              <a:rPr lang="en-GB" sz="3200" dirty="0">
                <a:effectLst/>
                <a:latin typeface="Arial MT Condensed"/>
                <a:ea typeface="Aptos" panose="020B0004020202020204" pitchFamily="34" charset="0"/>
                <a:cs typeface="Aptos" panose="020B0004020202020204" pitchFamily="34" charset="0"/>
              </a:rPr>
              <a:t>How can we work better together to build inclusive evaluation of service delivery that informs decision making.</a:t>
            </a:r>
          </a:p>
        </p:txBody>
      </p:sp>
    </p:spTree>
    <p:extLst>
      <p:ext uri="{BB962C8B-B14F-4D97-AF65-F5344CB8AC3E}">
        <p14:creationId xmlns:p14="http://schemas.microsoft.com/office/powerpoint/2010/main" val="34955986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BB7933-86FC-B72B-8DD1-7187CB1A7FB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194" b="8990"/>
          <a:stretch/>
        </p:blipFill>
        <p:spPr>
          <a:xfrm>
            <a:off x="5439749" y="0"/>
            <a:ext cx="6752251" cy="205503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9649E88-0AB3-6DF0-08D3-973A857195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665" y="1602157"/>
            <a:ext cx="3175036" cy="3940649"/>
          </a:xfrm>
          <a:prstGeom prst="rect">
            <a:avLst/>
          </a:prstGeom>
        </p:spPr>
      </p:pic>
      <p:pic>
        <p:nvPicPr>
          <p:cNvPr id="4" name="BT 1">
            <a:hlinkClick r:id="" action="ppaction://media"/>
            <a:extLst>
              <a:ext uri="{FF2B5EF4-FFF2-40B4-BE49-F238E27FC236}">
                <a16:creationId xmlns:a16="http://schemas.microsoft.com/office/drawing/2014/main" id="{462F0CAC-5499-2DC7-BEC5-C67857705D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33017" y="5614652"/>
            <a:ext cx="609600" cy="6096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5EA0DDE-F7E7-1781-4797-BA78016E048B}"/>
              </a:ext>
            </a:extLst>
          </p:cNvPr>
          <p:cNvSpPr txBox="1"/>
          <p:nvPr/>
        </p:nvSpPr>
        <p:spPr>
          <a:xfrm>
            <a:off x="4559666" y="2396566"/>
            <a:ext cx="730213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dirty="0"/>
              <a:t>Ageing Well</a:t>
            </a:r>
          </a:p>
          <a:p>
            <a:pPr algn="ctr"/>
            <a:endParaRPr lang="en-GB" sz="6600" dirty="0"/>
          </a:p>
          <a:p>
            <a:pPr algn="ctr"/>
            <a:r>
              <a:rPr lang="en-GB" sz="2800" dirty="0"/>
              <a:t>Robyn Holmes, CEO</a:t>
            </a:r>
          </a:p>
        </p:txBody>
      </p:sp>
    </p:spTree>
    <p:extLst>
      <p:ext uri="{BB962C8B-B14F-4D97-AF65-F5344CB8AC3E}">
        <p14:creationId xmlns:p14="http://schemas.microsoft.com/office/powerpoint/2010/main" val="26583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141"/>
    </mc:Choice>
    <mc:Fallback xmlns="">
      <p:transition spd="slow" advTm="1391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ogo with blue and red text&#10;&#10;Description automatically generated">
            <a:extLst>
              <a:ext uri="{FF2B5EF4-FFF2-40B4-BE49-F238E27FC236}">
                <a16:creationId xmlns:a16="http://schemas.microsoft.com/office/drawing/2014/main" id="{FA477CFD-DF4E-0C51-2B81-52611A899C9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80" b="8104"/>
          <a:stretch/>
        </p:blipFill>
        <p:spPr>
          <a:xfrm>
            <a:off x="4623546" y="313855"/>
            <a:ext cx="7204561" cy="219269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794D87-DDDA-71A0-D367-DABFE52CAD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5969" y="2916998"/>
            <a:ext cx="9143477" cy="344367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sz="3600" dirty="0"/>
              <a:t>What is Ageing Well and what does it mean?</a:t>
            </a:r>
          </a:p>
          <a:p>
            <a:pPr marL="0" indent="0">
              <a:buNone/>
            </a:pPr>
            <a:endParaRPr lang="en-GB" sz="3600" dirty="0"/>
          </a:p>
          <a:p>
            <a:pPr lvl="1"/>
            <a:r>
              <a:rPr lang="en-GB" sz="2300" dirty="0"/>
              <a:t>Ageing well or successful ageing has been defined as “the ability to maintain low risk of disease-related disability, high mental and physical function, and active engagement with life” </a:t>
            </a:r>
            <a:r>
              <a:rPr lang="en-GB" sz="1300" dirty="0"/>
              <a:t>(Rowe and Kahn 1998).</a:t>
            </a:r>
          </a:p>
          <a:p>
            <a:pPr lvl="1"/>
            <a:endParaRPr lang="en-GB" sz="2300" dirty="0"/>
          </a:p>
          <a:p>
            <a:pPr lvl="1"/>
            <a:endParaRPr lang="en-GB" sz="2300" dirty="0"/>
          </a:p>
          <a:p>
            <a:pPr lvl="1"/>
            <a:endParaRPr lang="en-GB" sz="1800" dirty="0"/>
          </a:p>
          <a:p>
            <a:pPr marL="457200" lvl="1" indent="0">
              <a:buNone/>
            </a:pPr>
            <a:endParaRPr lang="en-GB" sz="1100" dirty="0"/>
          </a:p>
          <a:p>
            <a:endParaRPr lang="en-GB" sz="1100" dirty="0"/>
          </a:p>
        </p:txBody>
      </p:sp>
      <p:pic>
        <p:nvPicPr>
          <p:cNvPr id="2" name="BT2">
            <a:hlinkClick r:id="" action="ppaction://media"/>
            <a:extLst>
              <a:ext uri="{FF2B5EF4-FFF2-40B4-BE49-F238E27FC236}">
                <a16:creationId xmlns:a16="http://schemas.microsoft.com/office/drawing/2014/main" id="{98981D77-1906-BD04-E24F-F109968EE6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19446" y="54310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952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630"/>
    </mc:Choice>
    <mc:Fallback xmlns="">
      <p:transition spd="slow" advTm="486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9D7E975-9161-4F2D-AC53-69E1912F6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E143ED-429E-5826-BE98-98688F1F36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640" y="1432874"/>
            <a:ext cx="7105717" cy="3996965"/>
          </a:xfrm>
          <a:prstGeom prst="rect">
            <a:avLst/>
          </a:prstGeom>
        </p:spPr>
      </p:pic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63E6235-1649-4B47-9862-4026FC473B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3" y="623275"/>
            <a:ext cx="401217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2C6888-E6DC-1590-EF02-859DE4A6B9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41909" y="734835"/>
            <a:ext cx="3197660" cy="3125746"/>
          </a:xfrm>
        </p:spPr>
        <p:txBody>
          <a:bodyPr anchor="b">
            <a:normAutofit/>
          </a:bodyPr>
          <a:lstStyle/>
          <a:p>
            <a:pPr algn="l"/>
            <a:r>
              <a:rPr lang="en-GB" sz="3100" dirty="0"/>
              <a:t>What does it look like in County Durham?</a:t>
            </a:r>
            <a:br>
              <a:rPr lang="en-GB" sz="7200" dirty="0"/>
            </a:br>
            <a:endParaRPr lang="en-GB" sz="7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A547C0-64D8-EA64-2066-A6E45FC4FB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0190" y="3174171"/>
            <a:ext cx="2725148" cy="999831"/>
          </a:xfrm>
          <a:prstGeom prst="rect">
            <a:avLst/>
          </a:prstGeom>
        </p:spPr>
      </p:pic>
      <p:pic>
        <p:nvPicPr>
          <p:cNvPr id="3" name="BT3">
            <a:hlinkClick r:id="" action="ppaction://media"/>
            <a:extLst>
              <a:ext uri="{FF2B5EF4-FFF2-40B4-BE49-F238E27FC236}">
                <a16:creationId xmlns:a16="http://schemas.microsoft.com/office/drawing/2014/main" id="{D4E521AA-747E-6F94-33FD-154288AD3F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99220" y="59263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28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775"/>
    </mc:Choice>
    <mc:Fallback xmlns="">
      <p:transition spd="slow" advTm="627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5C2F3A3-A970-28F5-6E22-602B610F94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078612" y="462159"/>
            <a:ext cx="10548768" cy="5933682"/>
          </a:xfrm>
        </p:spPr>
      </p:pic>
      <p:pic>
        <p:nvPicPr>
          <p:cNvPr id="2" name="BT4">
            <a:hlinkClick r:id="" action="ppaction://media"/>
            <a:extLst>
              <a:ext uri="{FF2B5EF4-FFF2-40B4-BE49-F238E27FC236}">
                <a16:creationId xmlns:a16="http://schemas.microsoft.com/office/drawing/2014/main" id="{854AD284-FB2A-FA09-B37D-431EC8A82B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97886" y="30327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595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357"/>
    </mc:Choice>
    <mc:Fallback xmlns="">
      <p:transition spd="slow" advTm="1143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8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C247876-5136-780E-21CF-D5B405CFD0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1762" t="23315" r="21516" b="8156"/>
          <a:stretch/>
        </p:blipFill>
        <p:spPr>
          <a:xfrm>
            <a:off x="679268" y="352973"/>
            <a:ext cx="9052561" cy="6152054"/>
          </a:xfrm>
        </p:spPr>
      </p:pic>
    </p:spTree>
    <p:extLst>
      <p:ext uri="{BB962C8B-B14F-4D97-AF65-F5344CB8AC3E}">
        <p14:creationId xmlns:p14="http://schemas.microsoft.com/office/powerpoint/2010/main" val="2829685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53"/>
    </mc:Choice>
    <mc:Fallback xmlns="">
      <p:transition spd="slow" advTm="3053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C799903-48D5-4A31-A1A2-541072D977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8EFFF109-FC58-4FD3-BE05-9775A1310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818889" cy="68580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508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E1B96AD6-92A9-4273-A62B-96A1C3E0B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811477" cy="68580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13B449-6D16-88D7-DEE8-5FF852C1E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" y="1161288"/>
            <a:ext cx="3602736" cy="4526280"/>
          </a:xfrm>
        </p:spPr>
        <p:txBody>
          <a:bodyPr>
            <a:normAutofit/>
          </a:bodyPr>
          <a:lstStyle/>
          <a:p>
            <a:r>
              <a:rPr lang="en-GB" sz="4000"/>
              <a:t>What are the Key issues?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63EEC44-1BA3-44ED-81FC-A644B04B2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102049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29C075-16F8-7B5F-1F9D-FC1B50F17E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4149" y="932688"/>
            <a:ext cx="5916603" cy="4992624"/>
          </a:xfrm>
        </p:spPr>
        <p:txBody>
          <a:bodyPr anchor="ctr">
            <a:normAutofit/>
          </a:bodyPr>
          <a:lstStyle/>
          <a:p>
            <a:endParaRPr lang="en-GB" sz="2000" dirty="0"/>
          </a:p>
          <a:p>
            <a:r>
              <a:rPr lang="en-GB" sz="2000" dirty="0"/>
              <a:t>Narrowing Inequalities</a:t>
            </a:r>
          </a:p>
          <a:p>
            <a:r>
              <a:rPr lang="en-GB" sz="2000" dirty="0"/>
              <a:t>Loneliness and Social Isolation </a:t>
            </a:r>
          </a:p>
          <a:p>
            <a:r>
              <a:rPr lang="en-GB" sz="2000" dirty="0"/>
              <a:t>Digital Exclusion </a:t>
            </a:r>
          </a:p>
          <a:p>
            <a:r>
              <a:rPr lang="en-GB" sz="2000" dirty="0"/>
              <a:t>Ageism and stigmatism</a:t>
            </a:r>
          </a:p>
          <a:p>
            <a:r>
              <a:rPr lang="en-GB" sz="2000" dirty="0"/>
              <a:t>Cost of Living and fixed incomes</a:t>
            </a:r>
          </a:p>
          <a:p>
            <a:r>
              <a:rPr lang="en-GB" sz="2000" dirty="0"/>
              <a:t>LTIL and MH </a:t>
            </a:r>
          </a:p>
          <a:p>
            <a:r>
              <a:rPr lang="en-GB" sz="2000" dirty="0"/>
              <a:t>Care</a:t>
            </a:r>
          </a:p>
          <a:p>
            <a:endParaRPr lang="en-GB" sz="2000" dirty="0"/>
          </a:p>
          <a:p>
            <a:endParaRPr lang="en-GB" sz="2000" dirty="0"/>
          </a:p>
        </p:txBody>
      </p:sp>
      <p:pic>
        <p:nvPicPr>
          <p:cNvPr id="4" name="BT6">
            <a:hlinkClick r:id="" action="ppaction://media"/>
            <a:extLst>
              <a:ext uri="{FF2B5EF4-FFF2-40B4-BE49-F238E27FC236}">
                <a16:creationId xmlns:a16="http://schemas.microsoft.com/office/drawing/2014/main" id="{03D41686-D843-7E7D-4F22-313B5E7ACC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36353" y="51881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1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9655"/>
    </mc:Choice>
    <mc:Fallback xmlns="">
      <p:transition spd="slow" advTm="4496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21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COVER SLID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5083CD49954B646BAF31E971B60D3F2" ma:contentTypeVersion="15" ma:contentTypeDescription="Create a new document." ma:contentTypeScope="" ma:versionID="ff28415932031662f97ac91d4cdcaf0b">
  <xsd:schema xmlns:xsd="http://www.w3.org/2001/XMLSchema" xmlns:xs="http://www.w3.org/2001/XMLSchema" xmlns:p="http://schemas.microsoft.com/office/2006/metadata/properties" xmlns:ns2="6ac6a127-b972-4013-b0eb-d56ede002cde" xmlns:ns3="c02294a7-1592-4dda-9645-1287fc96a931" targetNamespace="http://schemas.microsoft.com/office/2006/metadata/properties" ma:root="true" ma:fieldsID="c4fbdad5032fb9ea57885d1bb754ffc0" ns2:_="" ns3:_="">
    <xsd:import namespace="6ac6a127-b972-4013-b0eb-d56ede002cde"/>
    <xsd:import namespace="c02294a7-1592-4dda-9645-1287fc96a93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c6a127-b972-4013-b0eb-d56ede002cd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cc23efd7-400d-45ca-9678-9a4a242481a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bjectDetectorVersions" ma:index="19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2294a7-1592-4dda-9645-1287fc96a931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fccdc2a2-f832-465b-b953-e78ec3e9e533}" ma:internalName="TaxCatchAll" ma:showField="CatchAllData" ma:web="c02294a7-1592-4dda-9645-1287fc96a93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c02294a7-1592-4dda-9645-1287fc96a931">
      <UserInfo>
        <DisplayName>Allison Lishman</DisplayName>
        <AccountId>19</AccountId>
        <AccountType/>
      </UserInfo>
    </SharedWithUsers>
    <lcf76f155ced4ddcb4097134ff3c332f xmlns="6ac6a127-b972-4013-b0eb-d56ede002cde">
      <Terms xmlns="http://schemas.microsoft.com/office/infopath/2007/PartnerControls"/>
    </lcf76f155ced4ddcb4097134ff3c332f>
    <TaxCatchAll xmlns="c02294a7-1592-4dda-9645-1287fc96a931" xsi:nil="true"/>
  </documentManagement>
</p:properties>
</file>

<file path=customXml/itemProps1.xml><?xml version="1.0" encoding="utf-8"?>
<ds:datastoreItem xmlns:ds="http://schemas.openxmlformats.org/officeDocument/2006/customXml" ds:itemID="{46167F4C-2907-42BB-9439-D80273D1AEE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B651698-1A49-4734-8B99-8AC8EB2919D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ac6a127-b972-4013-b0eb-d56ede002cde"/>
    <ds:schemaRef ds:uri="c02294a7-1592-4dda-9645-1287fc96a93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3D9266A-B1AA-41A0-ADE5-390149569B95}">
  <ds:schemaRefs>
    <ds:schemaRef ds:uri="http://schemas.microsoft.com/office/2006/metadata/properties"/>
    <ds:schemaRef ds:uri="http://schemas.microsoft.com/office/infopath/2007/PartnerControls"/>
    <ds:schemaRef ds:uri="83807187-d569-422e-9230-99ec4b75a598"/>
    <ds:schemaRef ds:uri="214865f0-53e9-4b0b-a39b-12d54080e926"/>
    <ds:schemaRef ds:uri="c02294a7-1592-4dda-9645-1287fc96a931"/>
    <ds:schemaRef ds:uri="6ac6a127-b972-4013-b0eb-d56ede002cd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3633</TotalTime>
  <Words>341</Words>
  <Application>Microsoft Office PowerPoint</Application>
  <PresentationFormat>Widescreen</PresentationFormat>
  <Paragraphs>55</Paragraphs>
  <Slides>14</Slides>
  <Notes>7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Aptos</vt:lpstr>
      <vt:lpstr>Aptos Display</vt:lpstr>
      <vt:lpstr>Arial</vt:lpstr>
      <vt:lpstr>Arial MT Condensed</vt:lpstr>
      <vt:lpstr>Calibri</vt:lpstr>
      <vt:lpstr>Calibri Light</vt:lpstr>
      <vt:lpstr>Office Theme</vt:lpstr>
      <vt:lpstr>COVER SLIDE</vt:lpstr>
      <vt:lpstr>PowerPoint Presentation</vt:lpstr>
      <vt:lpstr>Welcome &amp; Introductions</vt:lpstr>
      <vt:lpstr>PowerPoint Presentation</vt:lpstr>
      <vt:lpstr>PowerPoint Presentation</vt:lpstr>
      <vt:lpstr>PowerPoint Presentation</vt:lpstr>
      <vt:lpstr>What does it look like in County Durham? </vt:lpstr>
      <vt:lpstr>PowerPoint Presentation</vt:lpstr>
      <vt:lpstr>PowerPoint Presentation</vt:lpstr>
      <vt:lpstr>What are the Key issues?</vt:lpstr>
      <vt:lpstr>PowerPoint Presentation</vt:lpstr>
      <vt:lpstr>Comfort Break</vt:lpstr>
      <vt:lpstr>Roundtable Discussions</vt:lpstr>
      <vt:lpstr>Plenary – Summing Up</vt:lpstr>
      <vt:lpstr>Networking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Robyn Holmes</dc:creator>
  <cp:lastModifiedBy>Allison Lishman</cp:lastModifiedBy>
  <cp:revision>70</cp:revision>
  <cp:lastPrinted>2024-03-25T14:24:04Z</cp:lastPrinted>
  <dcterms:created xsi:type="dcterms:W3CDTF">2024-03-11T09:23:48Z</dcterms:created>
  <dcterms:modified xsi:type="dcterms:W3CDTF">2024-05-29T14:30:30Z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0x01010043351812E71F494B9C35BFFF1525FBA2</vt:lpwstr>
  </property>
  <property fmtid="{D5CDD505-2E9C-101B-9397-08002B2CF9AE}" pid="3" name="MediaServiceImageTags">
    <vt:lpwstr/>
  </property>
</Properties>
</file>